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69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  <p:sldId id="306" r:id="rId12"/>
    <p:sldId id="307" r:id="rId13"/>
    <p:sldId id="327" r:id="rId14"/>
    <p:sldId id="271" r:id="rId15"/>
    <p:sldId id="272" r:id="rId16"/>
    <p:sldId id="273" r:id="rId17"/>
    <p:sldId id="274" r:id="rId18"/>
    <p:sldId id="310" r:id="rId19"/>
    <p:sldId id="275" r:id="rId20"/>
    <p:sldId id="282" r:id="rId21"/>
    <p:sldId id="328" r:id="rId22"/>
    <p:sldId id="308" r:id="rId23"/>
    <p:sldId id="283" r:id="rId24"/>
    <p:sldId id="311" r:id="rId25"/>
    <p:sldId id="305" r:id="rId26"/>
    <p:sldId id="284" r:id="rId27"/>
    <p:sldId id="287" r:id="rId28"/>
    <p:sldId id="288" r:id="rId29"/>
    <p:sldId id="290" r:id="rId30"/>
    <p:sldId id="291" r:id="rId31"/>
    <p:sldId id="289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325" r:id="rId40"/>
    <p:sldId id="324" r:id="rId41"/>
    <p:sldId id="326" r:id="rId42"/>
    <p:sldId id="299" r:id="rId43"/>
    <p:sldId id="300" r:id="rId44"/>
    <p:sldId id="301" r:id="rId45"/>
    <p:sldId id="302" r:id="rId46"/>
    <p:sldId id="303" r:id="rId47"/>
    <p:sldId id="304" r:id="rId48"/>
    <p:sldId id="318" r:id="rId49"/>
    <p:sldId id="309" r:id="rId50"/>
    <p:sldId id="312" r:id="rId51"/>
    <p:sldId id="313" r:id="rId52"/>
    <p:sldId id="314" r:id="rId53"/>
    <p:sldId id="315" r:id="rId54"/>
    <p:sldId id="316" r:id="rId55"/>
    <p:sldId id="317" r:id="rId56"/>
    <p:sldId id="323" r:id="rId57"/>
    <p:sldId id="281" r:id="rId58"/>
    <p:sldId id="338" r:id="rId59"/>
    <p:sldId id="339" r:id="rId60"/>
    <p:sldId id="340" r:id="rId61"/>
    <p:sldId id="331" r:id="rId62"/>
    <p:sldId id="336" r:id="rId63"/>
    <p:sldId id="334" r:id="rId64"/>
    <p:sldId id="329" r:id="rId65"/>
    <p:sldId id="335" r:id="rId66"/>
    <p:sldId id="333" r:id="rId67"/>
    <p:sldId id="337" r:id="rId68"/>
  </p:sldIdLst>
  <p:sldSz cx="18288000" cy="10287000"/>
  <p:notesSz cx="6858000" cy="9144000"/>
  <p:embeddedFontLst>
    <p:embeddedFont>
      <p:font typeface="Calibri" panose="020F0502020204030204" pitchFamily="34" charset="0"/>
      <p:regular r:id="rId70"/>
      <p:bold r:id="rId71"/>
      <p:italic r:id="rId72"/>
      <p:boldItalic r:id="rId73"/>
    </p:embeddedFont>
    <p:embeddedFont>
      <p:font typeface="Open Sans" panose="020B0606030504020204" pitchFamily="34" charset="0"/>
      <p:regular r:id="rId74"/>
      <p:bold r:id="rId75"/>
      <p:italic r:id="rId76"/>
      <p:boldItalic r:id="rId77"/>
    </p:embeddedFont>
    <p:embeddedFont>
      <p:font typeface="Open Sans Bold" panose="020B0806030504020204" charset="0"/>
      <p:regular r:id="rId78"/>
      <p:bold r:id="rId79"/>
    </p:embeddedFont>
    <p:embeddedFont>
      <p:font typeface="Open Sans Italics" panose="020B0604020202020204" charset="0"/>
      <p:regular r:id="rId8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9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C9DA"/>
    <a:srgbClr val="31859C"/>
    <a:srgbClr val="215968"/>
    <a:srgbClr val="4674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32ECBF-F06F-7FE9-4DAE-0FE02B774B39}" v="273" dt="2025-06-04T09:42:24.274"/>
    <p1510:client id="{665C65DC-61A3-3EA3-E675-D603921BC349}" v="1063" dt="2025-06-03T09:59:43.428"/>
    <p1510:client id="{839C45E2-A7A2-15AB-EA7E-BE2C870ECFC1}" v="101" dt="2025-06-03T11:50:30.659"/>
    <p1510:client id="{8984853C-D058-5638-072A-A2C3856B6119}" v="1742" dt="2025-06-03T14:29:19.229"/>
    <p1510:client id="{99395F40-8E77-805A-0181-ED2D53EE5084}" v="250" dt="2025-06-04T18:46:12.109"/>
    <p1510:client id="{D3803F59-28A3-AB70-C4B8-EB7CB5BAAFD0}" v="228" dt="2025-06-03T11:58:26.6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947" autoAdjust="0"/>
  </p:normalViewPr>
  <p:slideViewPr>
    <p:cSldViewPr snapToGrid="0">
      <p:cViewPr>
        <p:scale>
          <a:sx n="66" d="100"/>
          <a:sy n="66" d="100"/>
        </p:scale>
        <p:origin x="2556" y="966"/>
      </p:cViewPr>
      <p:guideLst>
        <p:guide orient="horz" pos="212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5.fntdata"/><Relationship Id="rId79" Type="http://schemas.openxmlformats.org/officeDocument/2006/relationships/font" Target="fonts/font10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77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3.fntdata"/><Relationship Id="rId80" Type="http://schemas.openxmlformats.org/officeDocument/2006/relationships/font" Target="fonts/font11.fntdata"/><Relationship Id="rId85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1.fntdata"/><Relationship Id="rId75" Type="http://schemas.openxmlformats.org/officeDocument/2006/relationships/font" Target="fonts/font6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4.fntdata"/><Relationship Id="rId78" Type="http://schemas.openxmlformats.org/officeDocument/2006/relationships/font" Target="fonts/font9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7.fntdata"/><Relationship Id="rId7" Type="http://schemas.openxmlformats.org/officeDocument/2006/relationships/slide" Target="slides/slide6.xml"/><Relationship Id="rId71" Type="http://schemas.openxmlformats.org/officeDocument/2006/relationships/font" Target="fonts/font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4EB7E-6C69-46D8-8AA7-9DBDF3B965AC}" type="datetimeFigureOut">
              <a:t>6/5/2025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2A157-C304-48B1-BB25-8089FBE5920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Answer:</a:t>
            </a: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2A157-C304-48B1-BB25-8089FBE59202}" type="slidenum"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287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/>
              <a:t>non-prescribed supplements</a:t>
            </a:r>
            <a:r>
              <a:rPr lang="en-GB"/>
              <a:t> (e.g., melatonin, herbal remedies, vitamins) is </a:t>
            </a:r>
            <a:r>
              <a:rPr lang="en-GB" b="1"/>
              <a:t>not automatically considered special category data</a:t>
            </a:r>
            <a:r>
              <a:rPr lang="en-GB"/>
              <a:t> under regulations like the </a:t>
            </a:r>
            <a:r>
              <a:rPr lang="en-GB" b="1"/>
              <a:t>GDPR</a:t>
            </a:r>
            <a:r>
              <a:rPr lang="en-GB"/>
              <a:t> — </a:t>
            </a:r>
            <a:r>
              <a:rPr lang="en-GB" b="1"/>
              <a:t>but it can be</a:t>
            </a:r>
            <a:r>
              <a:rPr lang="en-GB"/>
              <a:t>, depending on how it is used or what it implies.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2A157-C304-48B1-BB25-8089FBE5920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5061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EE95F-074F-F2EA-A646-2E48C4BA6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067C64-6C6E-979A-B52B-7CCA25A412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8BDE6A-6675-AABD-39FD-018D2FBC99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err="1"/>
              <a:t>PhysioNet</a:t>
            </a:r>
            <a:r>
              <a:rPr lang="en-GB"/>
              <a:t> is a </a:t>
            </a:r>
            <a:r>
              <a:rPr lang="en-GB" b="1"/>
              <a:t>public research resource</a:t>
            </a:r>
            <a:r>
              <a:rPr lang="en-GB"/>
              <a:t> that provides </a:t>
            </a:r>
            <a:r>
              <a:rPr lang="en-GB" b="1"/>
              <a:t>free access to large-scale physiological and clinical data</a:t>
            </a:r>
            <a:r>
              <a:rPr lang="en-GB"/>
              <a:t>,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9790E3-CDDE-5BF8-266E-3F801EA197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2A157-C304-48B1-BB25-8089FBE59202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673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goal of this competition is to develop a predictive model that analyzes children's physical activity and fitness data to identify early signs of problematic internet use. Identifying these patterns can help trigger interventions to encourage healthier digital habits.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2A157-C304-48B1-BB25-8089FBE59202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619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B04D9-C88C-DD23-75E6-C157A1DE1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EF6B6B-7F2A-D257-A2C4-36DE9617BE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8C2AE5-9E7D-DA38-362E-5F67A2CC71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Platform free open neuroimaging data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37C4AE-27EA-C61B-FCF7-48029CE763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2A157-C304-48B1-BB25-8089FBE59202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79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dpc.gov.sg/-/media/files/pdpc/pdf-files/advisory-guidelines/guide-to-basic-anonymisation-(updated-24-july-2024)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dpc.gov.sg/-/media/files/pdpc/pdf-files/advisory-guidelines/guide-to-basic-anonymisation-(updated-24-july-2024).pdf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dpc.gov.sg/-/media/files/pdpc/pdf-files/advisory-guidelines/guide-to-basic-anonymisation-(updated-24-july-2024).pdf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dpc.gov.sg/-/media/files/pdpc/pdf-files/advisory-guidelines/guide-to-basic-anonymisation-(updated-24-july-2024).pdf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10.svg"/><Relationship Id="rId7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gov.uk/government/publications/data-ethics-framework" TargetMode="External"/><Relationship Id="rId4" Type="http://schemas.openxmlformats.org/officeDocument/2006/relationships/image" Target="../media/image14.sv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sciencedirect.com/science/article/pii/S1053811921001221" TargetMode="External"/><Relationship Id="rId4" Type="http://schemas.openxmlformats.org/officeDocument/2006/relationships/image" Target="../media/image3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dpc.gov.sg/-/media/files/pdpc/pdf-files/advisory-guidelines/guide-to-basic-anonymisation-(updated-24-july-2024).pdf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5281/zenodo.10782781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bbc.co.uk/news/uk-england-sussex-18293565" TargetMode="External"/><Relationship Id="rId5" Type="http://schemas.openxmlformats.org/officeDocument/2006/relationships/hyperlink" Target="https://www.bbc.co.uk/news/technology-36247186#:~:text=%27Screwed%20up%27,email%20addresses%20of%20other%20patients." TargetMode="External"/><Relationship Id="rId4" Type="http://schemas.openxmlformats.org/officeDocument/2006/relationships/image" Target="../media/image18.sv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physionet.org/content/patient-level-data-covid-ms/1.0.1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png"/><Relationship Id="rId4" Type="http://schemas.openxmlformats.org/officeDocument/2006/relationships/hyperlink" Target="https://www.nature.com/articles/s41597-024-02978-x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ukdataservice.ac.uk/app/uploads/2021_04_16_ukds_anonymisationv2.pdf" TargetMode="External"/><Relationship Id="rId7" Type="http://schemas.openxmlformats.org/officeDocument/2006/relationships/hyperlink" Target="https://doi.org/10.5281/zenodo.10782781" TargetMode="External"/><Relationship Id="rId2" Type="http://schemas.openxmlformats.org/officeDocument/2006/relationships/hyperlink" Target="https://ukdataservice.ac.uk/learning-hub/research-data-management/#anonymisatio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pdpc.gov.sg/-/media/files/pdpc/pdf-files/advisory-guidelines/guide-to-basic-anonymisation-(updated-24-july-2024).pdf" TargetMode="External"/><Relationship Id="rId5" Type="http://schemas.openxmlformats.org/officeDocument/2006/relationships/hyperlink" Target="https://researchguides.smu.edu.sg/ld.php?content_id=51316292" TargetMode="External"/><Relationship Id="rId4" Type="http://schemas.openxmlformats.org/officeDocument/2006/relationships/hyperlink" Target="https://ico.org.uk/media2/migrated/4018606/chapter-2-anonymisation-draft.pdf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hyperlink" Target="https://forms.office.com/e/UQEr3VCESs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rxiv.org/pdf/1908.05004" TargetMode="External"/><Relationship Id="rId5" Type="http://schemas.openxmlformats.org/officeDocument/2006/relationships/hyperlink" Target="https://www.futurelearn.com/info/courses/data-for-health-and-care/0/steps/41188?utm_source=chatgpt.com" TargetMode="External"/><Relationship Id="rId4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protection.ed.ac.uk/guidance/specialised-guidance/anonymisation-personal-data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CAA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08503" y="-153702"/>
            <a:ext cx="16766135" cy="10440702"/>
            <a:chOff x="0" y="0"/>
            <a:chExt cx="4415772" cy="2749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15772" cy="2749815"/>
            </a:xfrm>
            <a:custGeom>
              <a:avLst/>
              <a:gdLst/>
              <a:ahLst/>
              <a:cxnLst/>
              <a:rect l="l" t="t" r="r" b="b"/>
              <a:pathLst>
                <a:path w="4415772" h="2749815">
                  <a:moveTo>
                    <a:pt x="0" y="0"/>
                  </a:moveTo>
                  <a:lnTo>
                    <a:pt x="4415772" y="0"/>
                  </a:lnTo>
                  <a:lnTo>
                    <a:pt x="4415772" y="2749815"/>
                  </a:lnTo>
                  <a:lnTo>
                    <a:pt x="0" y="274981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15772" cy="27879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flipV="1">
            <a:off x="2513018" y="9258300"/>
            <a:ext cx="11706158" cy="39069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 rot="5400000">
            <a:off x="-945809" y="2257023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4"/>
                </a:lnTo>
                <a:lnTo>
                  <a:pt x="0" y="471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sp>
      <p:sp>
        <p:nvSpPr>
          <p:cNvPr id="7" name="Freeform 7"/>
          <p:cNvSpPr/>
          <p:nvPr/>
        </p:nvSpPr>
        <p:spPr>
          <a:xfrm>
            <a:off x="2513018" y="8836898"/>
            <a:ext cx="2740086" cy="920942"/>
          </a:xfrm>
          <a:custGeom>
            <a:avLst/>
            <a:gdLst/>
            <a:ahLst/>
            <a:cxnLst/>
            <a:rect l="l" t="t" r="r" b="b"/>
            <a:pathLst>
              <a:path w="2740086" h="920942">
                <a:moveTo>
                  <a:pt x="0" y="0"/>
                </a:moveTo>
                <a:lnTo>
                  <a:pt x="2740086" y="0"/>
                </a:lnTo>
                <a:lnTo>
                  <a:pt x="2740086" y="920942"/>
                </a:lnTo>
                <a:lnTo>
                  <a:pt x="0" y="9209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031107" y="8758760"/>
            <a:ext cx="3226464" cy="999079"/>
          </a:xfrm>
          <a:custGeom>
            <a:avLst/>
            <a:gdLst/>
            <a:ahLst/>
            <a:cxnLst/>
            <a:rect l="l" t="t" r="r" b="b"/>
            <a:pathLst>
              <a:path w="3226464" h="999079">
                <a:moveTo>
                  <a:pt x="0" y="0"/>
                </a:moveTo>
                <a:lnTo>
                  <a:pt x="3226463" y="0"/>
                </a:lnTo>
                <a:lnTo>
                  <a:pt x="3226463" y="999080"/>
                </a:lnTo>
                <a:lnTo>
                  <a:pt x="0" y="9990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5244341" y="1341256"/>
            <a:ext cx="2200985" cy="2200985"/>
          </a:xfrm>
          <a:custGeom>
            <a:avLst/>
            <a:gdLst/>
            <a:ahLst/>
            <a:cxnLst/>
            <a:rect l="l" t="t" r="r" b="b"/>
            <a:pathLst>
              <a:path w="2200985" h="2200985">
                <a:moveTo>
                  <a:pt x="0" y="0"/>
                </a:moveTo>
                <a:lnTo>
                  <a:pt x="2200985" y="0"/>
                </a:lnTo>
                <a:lnTo>
                  <a:pt x="2200985" y="2200985"/>
                </a:lnTo>
                <a:lnTo>
                  <a:pt x="0" y="22009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7928002" y="8984183"/>
            <a:ext cx="3765244" cy="592195"/>
            <a:chOff x="0" y="0"/>
            <a:chExt cx="902902" cy="16754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02902" cy="167547"/>
            </a:xfrm>
            <a:custGeom>
              <a:avLst/>
              <a:gdLst/>
              <a:ahLst/>
              <a:cxnLst/>
              <a:rect l="l" t="t" r="r" b="b"/>
              <a:pathLst>
                <a:path w="902902" h="167547">
                  <a:moveTo>
                    <a:pt x="0" y="0"/>
                  </a:moveTo>
                  <a:lnTo>
                    <a:pt x="902902" y="0"/>
                  </a:lnTo>
                  <a:lnTo>
                    <a:pt x="902902" y="167547"/>
                  </a:lnTo>
                  <a:lnTo>
                    <a:pt x="0" y="16754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902902" cy="186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700773" y="905047"/>
            <a:ext cx="11706158" cy="3232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681"/>
              </a:lnSpc>
            </a:pPr>
            <a:r>
              <a:rPr lang="en-US" sz="11027" b="1" dirty="0">
                <a:solidFill>
                  <a:srgbClr val="22222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Practical Data Anonymisation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700773" y="4168489"/>
            <a:ext cx="14369026" cy="635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65"/>
              </a:lnSpc>
            </a:pPr>
            <a:r>
              <a:rPr lang="en-US" sz="3682" b="1" spc="169">
                <a:solidFill>
                  <a:srgbClr val="22222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 ​Circadian and Mental Health Research​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701567" y="5858504"/>
            <a:ext cx="6719481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03"/>
              </a:lnSpc>
            </a:pPr>
            <a:r>
              <a:rPr lang="en-US" sz="1916" b="1">
                <a:solidFill>
                  <a:srgbClr val="22222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BioRDM (Biological Research Data Management​)</a:t>
            </a:r>
          </a:p>
          <a:p>
            <a:pPr algn="l">
              <a:lnSpc>
                <a:spcPts val="2203"/>
              </a:lnSpc>
            </a:pPr>
            <a:r>
              <a:rPr lang="en-US" sz="1700">
                <a:solidFill>
                  <a:srgbClr val="22222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 Bold"/>
              </a:rPr>
              <a:t>Prof Andrew Millar</a:t>
            </a:r>
          </a:p>
          <a:p>
            <a:pPr algn="l">
              <a:lnSpc>
                <a:spcPts val="2203"/>
              </a:lnSpc>
            </a:pPr>
            <a:r>
              <a:rPr lang="en-US" sz="1700">
                <a:solidFill>
                  <a:srgbClr val="22222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 Bold"/>
              </a:rPr>
              <a:t>School of Biological Sciences, University of Edinburgh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701567" y="7003772"/>
            <a:ext cx="4866347" cy="810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77"/>
              </a:lnSpc>
              <a:spcBef>
                <a:spcPct val="0"/>
              </a:spcBef>
            </a:pPr>
            <a:r>
              <a:rPr lang="en-US" sz="1742" b="1">
                <a:solidFill>
                  <a:srgbClr val="22222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Livia Scorza</a:t>
            </a:r>
            <a:r>
              <a:rPr lang="en-US" sz="1742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 ----- Data team leader​</a:t>
            </a:r>
          </a:p>
          <a:p>
            <a:pPr algn="l">
              <a:lnSpc>
                <a:spcPts val="2177"/>
              </a:lnSpc>
              <a:spcBef>
                <a:spcPct val="0"/>
              </a:spcBef>
            </a:pPr>
            <a:r>
              <a:rPr lang="en-US" sz="1742" b="1">
                <a:solidFill>
                  <a:srgbClr val="22222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Haya Deeb</a:t>
            </a:r>
            <a:r>
              <a:rPr lang="en-US" sz="1742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  ------ Research Data Assistant​</a:t>
            </a:r>
          </a:p>
          <a:p>
            <a:pPr algn="l">
              <a:lnSpc>
                <a:spcPts val="2177"/>
              </a:lnSpc>
              <a:spcBef>
                <a:spcPct val="0"/>
              </a:spcBef>
            </a:pPr>
            <a:r>
              <a:rPr lang="en-US" sz="1742" b="1">
                <a:solidFill>
                  <a:srgbClr val="22222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Daniel Thedie </a:t>
            </a:r>
            <a:r>
              <a:rPr lang="en-US" sz="1742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--- Research Software Specialist​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373365" y="9008282"/>
            <a:ext cx="3328202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spc="16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Workshop 5th June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8131768" cy="1483210"/>
            <a:chOff x="0" y="0"/>
            <a:chExt cx="2141700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41700" cy="390640"/>
            </a:xfrm>
            <a:custGeom>
              <a:avLst/>
              <a:gdLst/>
              <a:ahLst/>
              <a:cxnLst/>
              <a:rect l="l" t="t" r="r" b="b"/>
              <a:pathLst>
                <a:path w="2141700" h="390640">
                  <a:moveTo>
                    <a:pt x="95206" y="0"/>
                  </a:moveTo>
                  <a:lnTo>
                    <a:pt x="2046494" y="0"/>
                  </a:lnTo>
                  <a:cubicBezTo>
                    <a:pt x="2099075" y="0"/>
                    <a:pt x="2141700" y="42625"/>
                    <a:pt x="2141700" y="95206"/>
                  </a:cubicBezTo>
                  <a:lnTo>
                    <a:pt x="2141700" y="295434"/>
                  </a:lnTo>
                  <a:cubicBezTo>
                    <a:pt x="2141700" y="320684"/>
                    <a:pt x="2131670" y="344900"/>
                    <a:pt x="2113815" y="362754"/>
                  </a:cubicBezTo>
                  <a:cubicBezTo>
                    <a:pt x="2095961" y="380609"/>
                    <a:pt x="2071745" y="390640"/>
                    <a:pt x="2046494" y="390640"/>
                  </a:cubicBezTo>
                  <a:lnTo>
                    <a:pt x="95206" y="390640"/>
                  </a:lnTo>
                  <a:cubicBezTo>
                    <a:pt x="69956" y="390640"/>
                    <a:pt x="45740" y="380609"/>
                    <a:pt x="27885" y="362754"/>
                  </a:cubicBezTo>
                  <a:cubicBezTo>
                    <a:pt x="10031" y="344900"/>
                    <a:pt x="0" y="320684"/>
                    <a:pt x="0" y="295434"/>
                  </a:cubicBezTo>
                  <a:lnTo>
                    <a:pt x="0" y="95206"/>
                  </a:lnTo>
                  <a:cubicBezTo>
                    <a:pt x="0" y="69956"/>
                    <a:pt x="10031" y="45740"/>
                    <a:pt x="27885" y="27885"/>
                  </a:cubicBezTo>
                  <a:cubicBezTo>
                    <a:pt x="45740" y="10031"/>
                    <a:pt x="69956" y="0"/>
                    <a:pt x="9520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141700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446498" y="7402782"/>
            <a:ext cx="14421183" cy="1285068"/>
            <a:chOff x="0" y="0"/>
            <a:chExt cx="3798172" cy="33845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798172" cy="338454"/>
            </a:xfrm>
            <a:custGeom>
              <a:avLst/>
              <a:gdLst/>
              <a:ahLst/>
              <a:cxnLst/>
              <a:rect l="l" t="t" r="r" b="b"/>
              <a:pathLst>
                <a:path w="3798172" h="338454">
                  <a:moveTo>
                    <a:pt x="0" y="0"/>
                  </a:moveTo>
                  <a:lnTo>
                    <a:pt x="3798172" y="0"/>
                  </a:lnTo>
                  <a:lnTo>
                    <a:pt x="3798172" y="338454"/>
                  </a:lnTo>
                  <a:lnTo>
                    <a:pt x="0" y="3384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6CAAD0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3798172" cy="3575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4738426" y="2950502"/>
            <a:ext cx="2258512" cy="2191219"/>
          </a:xfrm>
          <a:custGeom>
            <a:avLst/>
            <a:gdLst/>
            <a:ahLst/>
            <a:cxnLst/>
            <a:rect l="l" t="t" r="r" b="b"/>
            <a:pathLst>
              <a:path w="2258512" h="2191219">
                <a:moveTo>
                  <a:pt x="0" y="0"/>
                </a:moveTo>
                <a:lnTo>
                  <a:pt x="2258511" y="0"/>
                </a:lnTo>
                <a:lnTo>
                  <a:pt x="2258511" y="2191219"/>
                </a:lnTo>
                <a:lnTo>
                  <a:pt x="0" y="21912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5730690" y="5314577"/>
            <a:ext cx="833176" cy="1915348"/>
          </a:xfrm>
          <a:custGeom>
            <a:avLst/>
            <a:gdLst/>
            <a:ahLst/>
            <a:cxnLst/>
            <a:rect l="l" t="t" r="r" b="b"/>
            <a:pathLst>
              <a:path w="833176" h="1915348">
                <a:moveTo>
                  <a:pt x="0" y="0"/>
                </a:moveTo>
                <a:lnTo>
                  <a:pt x="833176" y="0"/>
                </a:lnTo>
                <a:lnTo>
                  <a:pt x="833176" y="1915348"/>
                </a:lnTo>
                <a:lnTo>
                  <a:pt x="0" y="19153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881483" y="1013901"/>
            <a:ext cx="5114046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Personal Data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96670" y="7353165"/>
            <a:ext cx="13967479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Personal data means any information that can be used to identify a person — either directly or indirectly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467024" y="9022583"/>
            <a:ext cx="8680254" cy="22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75"/>
              </a:lnSpc>
              <a:spcBef>
                <a:spcPct val="0"/>
              </a:spcBef>
            </a:pPr>
            <a:r>
              <a:rPr lang="en-US" sz="1500" i="1" spc="12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https://ico.org.uk/for-organisations/uk-gdpr-guidance-and-resources/​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560086" y="1526788"/>
            <a:ext cx="8329956" cy="629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2450" b="1" spc="226" dirty="0">
                <a:solidFill>
                  <a:schemeClr val="bg1">
                    <a:lumMod val="50000"/>
                    <a:alpha val="53725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By UK GDPR</a:t>
            </a:r>
            <a:endParaRPr lang="en-US" sz="2450" b="1" spc="226" dirty="0">
              <a:solidFill>
                <a:schemeClr val="bg1">
                  <a:lumMod val="50000"/>
                  <a:alpha val="53725"/>
                </a:schemeClr>
              </a:solidFill>
              <a:latin typeface="Open Sans Bold"/>
              <a:ea typeface="Open Sans Bold"/>
              <a:cs typeface="Open Sans Bold"/>
            </a:endParaRPr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0CBD4465-A8C1-4017-9AD6-0DA18A3C2D21}"/>
              </a:ext>
            </a:extLst>
          </p:cNvPr>
          <p:cNvSpPr txBox="1"/>
          <p:nvPr/>
        </p:nvSpPr>
        <p:spPr>
          <a:xfrm>
            <a:off x="1596670" y="2565400"/>
            <a:ext cx="13967479" cy="5052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spc="100" dirty="0">
                <a:solidFill>
                  <a:schemeClr val="bg1">
                    <a:lumMod val="6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“personal data’ means </a:t>
            </a:r>
            <a:r>
              <a:rPr lang="en-US" sz="2499" b="1" spc="100" dirty="0">
                <a:solidFill>
                  <a:schemeClr val="bg1">
                    <a:lumMod val="6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any information relating to an identified or identifiable natural person (‘data subject</a:t>
            </a:r>
            <a:r>
              <a:rPr lang="en-US" sz="2499" spc="100" dirty="0">
                <a:solidFill>
                  <a:schemeClr val="bg1">
                    <a:lumMod val="6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’);​</a:t>
            </a:r>
          </a:p>
          <a:p>
            <a:pPr algn="l">
              <a:lnSpc>
                <a:spcPts val="4999"/>
              </a:lnSpc>
            </a:pPr>
            <a:r>
              <a:rPr lang="en-US" sz="2499" spc="100" dirty="0">
                <a:solidFill>
                  <a:schemeClr val="bg1">
                    <a:lumMod val="6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an identifiable natural person is </a:t>
            </a:r>
            <a:r>
              <a:rPr lang="en-US" sz="2499" b="1" spc="100" dirty="0">
                <a:solidFill>
                  <a:schemeClr val="bg1">
                    <a:lumMod val="6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one who can be identified, directly or indirectly</a:t>
            </a:r>
            <a:r>
              <a:rPr lang="en-US" sz="2499" spc="100" dirty="0">
                <a:solidFill>
                  <a:schemeClr val="bg1">
                    <a:lumMod val="6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, in particular by reference to an identifier such as a </a:t>
            </a:r>
            <a:r>
              <a:rPr lang="en-US" sz="2499" b="1" spc="100" dirty="0">
                <a:solidFill>
                  <a:schemeClr val="bg1">
                    <a:lumMod val="6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name, an identification number, location data, an online identifier </a:t>
            </a:r>
            <a:r>
              <a:rPr lang="en-US" sz="2499" spc="100" dirty="0">
                <a:solidFill>
                  <a:schemeClr val="bg1">
                    <a:lumMod val="6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or to one or more factors specific to the </a:t>
            </a:r>
            <a:r>
              <a:rPr lang="en-US" sz="2499" b="1" spc="100" dirty="0">
                <a:solidFill>
                  <a:schemeClr val="bg1">
                    <a:lumMod val="6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physical, physiological, genetic, mental, economic, cultural or social identity </a:t>
            </a:r>
            <a:r>
              <a:rPr lang="en-US" sz="2499" spc="100" dirty="0">
                <a:solidFill>
                  <a:schemeClr val="bg1">
                    <a:lumMod val="6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of that natural person”.​</a:t>
            </a:r>
          </a:p>
          <a:p>
            <a:pPr algn="l">
              <a:lnSpc>
                <a:spcPts val="4999"/>
              </a:lnSpc>
            </a:pPr>
            <a:endParaRPr lang="en-US" sz="2499" spc="100" dirty="0">
              <a:solidFill>
                <a:schemeClr val="bg1">
                  <a:lumMod val="65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DB5B2-A210-3D27-B117-896104FDD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B5BED4C-5F37-699C-0712-E10A1AB129D9}"/>
              </a:ext>
            </a:extLst>
          </p:cNvPr>
          <p:cNvGrpSpPr/>
          <p:nvPr/>
        </p:nvGrpSpPr>
        <p:grpSpPr>
          <a:xfrm>
            <a:off x="-1826931" y="661234"/>
            <a:ext cx="13113044" cy="1483210"/>
            <a:chOff x="0" y="0"/>
            <a:chExt cx="3453641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1C1BAC1-4176-10C9-ACCB-9F4185ABD948}"/>
                </a:ext>
              </a:extLst>
            </p:cNvPr>
            <p:cNvSpPr/>
            <p:nvPr/>
          </p:nvSpPr>
          <p:spPr>
            <a:xfrm>
              <a:off x="0" y="0"/>
              <a:ext cx="3453641" cy="390640"/>
            </a:xfrm>
            <a:custGeom>
              <a:avLst/>
              <a:gdLst/>
              <a:ahLst/>
              <a:cxnLst/>
              <a:rect l="l" t="t" r="r" b="b"/>
              <a:pathLst>
                <a:path w="3453641" h="390640">
                  <a:moveTo>
                    <a:pt x="59040" y="0"/>
                  </a:moveTo>
                  <a:lnTo>
                    <a:pt x="3394601" y="0"/>
                  </a:lnTo>
                  <a:cubicBezTo>
                    <a:pt x="3427208" y="0"/>
                    <a:pt x="3453641" y="26433"/>
                    <a:pt x="3453641" y="59040"/>
                  </a:cubicBezTo>
                  <a:lnTo>
                    <a:pt x="3453641" y="331600"/>
                  </a:lnTo>
                  <a:cubicBezTo>
                    <a:pt x="3453641" y="347258"/>
                    <a:pt x="3447421" y="362275"/>
                    <a:pt x="3436349" y="373347"/>
                  </a:cubicBezTo>
                  <a:cubicBezTo>
                    <a:pt x="3425277" y="384419"/>
                    <a:pt x="3410260" y="390640"/>
                    <a:pt x="3394601" y="390640"/>
                  </a:cubicBezTo>
                  <a:lnTo>
                    <a:pt x="59040" y="390640"/>
                  </a:lnTo>
                  <a:cubicBezTo>
                    <a:pt x="26433" y="390640"/>
                    <a:pt x="0" y="364207"/>
                    <a:pt x="0" y="331600"/>
                  </a:cubicBezTo>
                  <a:lnTo>
                    <a:pt x="0" y="59040"/>
                  </a:lnTo>
                  <a:cubicBezTo>
                    <a:pt x="0" y="26433"/>
                    <a:pt x="26433" y="0"/>
                    <a:pt x="59040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6E2A8C5-7159-FD5B-6EA7-04A6CE543CF8}"/>
                </a:ext>
              </a:extLst>
            </p:cNvPr>
            <p:cNvSpPr txBox="1"/>
            <p:nvPr/>
          </p:nvSpPr>
          <p:spPr>
            <a:xfrm>
              <a:off x="0" y="-19050"/>
              <a:ext cx="3453641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2B8A6220-DB65-78E4-2B95-7187E3E7750A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541885A6-A02C-E1DB-9B12-00A902DD2D38}"/>
              </a:ext>
            </a:extLst>
          </p:cNvPr>
          <p:cNvSpPr txBox="1"/>
          <p:nvPr/>
        </p:nvSpPr>
        <p:spPr>
          <a:xfrm>
            <a:off x="881483" y="1013901"/>
            <a:ext cx="10091608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5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 Anonymisation Process</a:t>
            </a:r>
          </a:p>
        </p:txBody>
      </p:sp>
      <p:pic>
        <p:nvPicPr>
          <p:cNvPr id="42" name="Picture 41" descr="A diagram of a step by step&#10;&#10;AI-generated content may be incorrect.">
            <a:extLst>
              <a:ext uri="{FF2B5EF4-FFF2-40B4-BE49-F238E27FC236}">
                <a16:creationId xmlns:a16="http://schemas.microsoft.com/office/drawing/2014/main" id="{B8DF7E3C-6BD4-C79E-AD2C-DB8DFB3925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08" b="-389"/>
          <a:stretch>
            <a:fillRect/>
          </a:stretch>
        </p:blipFill>
        <p:spPr>
          <a:xfrm>
            <a:off x="1877144" y="3046383"/>
            <a:ext cx="13498337" cy="5574508"/>
          </a:xfrm>
          <a:prstGeom prst="rect">
            <a:avLst/>
          </a:prstGeom>
        </p:spPr>
      </p:pic>
      <p:sp>
        <p:nvSpPr>
          <p:cNvPr id="45" name="TextBox 9">
            <a:extLst>
              <a:ext uri="{FF2B5EF4-FFF2-40B4-BE49-F238E27FC236}">
                <a16:creationId xmlns:a16="http://schemas.microsoft.com/office/drawing/2014/main" id="{AABB9A54-872A-EAE2-4C71-22AE5E7DBBE0}"/>
              </a:ext>
            </a:extLst>
          </p:cNvPr>
          <p:cNvSpPr txBox="1"/>
          <p:nvPr/>
        </p:nvSpPr>
        <p:spPr>
          <a:xfrm>
            <a:off x="10839542" y="9266028"/>
            <a:ext cx="5315953" cy="233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875"/>
              </a:lnSpc>
            </a:pPr>
            <a:r>
              <a:rPr lang="en-US" sz="1500" spc="121">
                <a:solidFill>
                  <a:srgbClr val="000000"/>
                </a:solidFill>
                <a:ea typeface="+mn-lt"/>
                <a:cs typeface="+mn-lt"/>
                <a:sym typeface="Open Sans Itali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guide-to-basic-anonymisation-(updated-24-july-2024).pdf</a:t>
            </a: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28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FBE82-A594-6B00-2446-FC956E2E3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3F77940-35EB-80A5-1C27-E4CD9773AA1B}"/>
              </a:ext>
            </a:extLst>
          </p:cNvPr>
          <p:cNvGrpSpPr/>
          <p:nvPr/>
        </p:nvGrpSpPr>
        <p:grpSpPr>
          <a:xfrm>
            <a:off x="-1826931" y="661234"/>
            <a:ext cx="13113044" cy="1483210"/>
            <a:chOff x="0" y="0"/>
            <a:chExt cx="3453641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C27B76A-904F-41ED-F673-0F780679D496}"/>
                </a:ext>
              </a:extLst>
            </p:cNvPr>
            <p:cNvSpPr/>
            <p:nvPr/>
          </p:nvSpPr>
          <p:spPr>
            <a:xfrm>
              <a:off x="0" y="0"/>
              <a:ext cx="3453641" cy="390640"/>
            </a:xfrm>
            <a:custGeom>
              <a:avLst/>
              <a:gdLst/>
              <a:ahLst/>
              <a:cxnLst/>
              <a:rect l="l" t="t" r="r" b="b"/>
              <a:pathLst>
                <a:path w="3453641" h="390640">
                  <a:moveTo>
                    <a:pt x="59040" y="0"/>
                  </a:moveTo>
                  <a:lnTo>
                    <a:pt x="3394601" y="0"/>
                  </a:lnTo>
                  <a:cubicBezTo>
                    <a:pt x="3427208" y="0"/>
                    <a:pt x="3453641" y="26433"/>
                    <a:pt x="3453641" y="59040"/>
                  </a:cubicBezTo>
                  <a:lnTo>
                    <a:pt x="3453641" y="331600"/>
                  </a:lnTo>
                  <a:cubicBezTo>
                    <a:pt x="3453641" y="347258"/>
                    <a:pt x="3447421" y="362275"/>
                    <a:pt x="3436349" y="373347"/>
                  </a:cubicBezTo>
                  <a:cubicBezTo>
                    <a:pt x="3425277" y="384419"/>
                    <a:pt x="3410260" y="390640"/>
                    <a:pt x="3394601" y="390640"/>
                  </a:cubicBezTo>
                  <a:lnTo>
                    <a:pt x="59040" y="390640"/>
                  </a:lnTo>
                  <a:cubicBezTo>
                    <a:pt x="26433" y="390640"/>
                    <a:pt x="0" y="364207"/>
                    <a:pt x="0" y="331600"/>
                  </a:cubicBezTo>
                  <a:lnTo>
                    <a:pt x="0" y="59040"/>
                  </a:lnTo>
                  <a:cubicBezTo>
                    <a:pt x="0" y="26433"/>
                    <a:pt x="26433" y="0"/>
                    <a:pt x="59040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A034BE8-9E60-C1D7-F7E3-31ABEB448027}"/>
                </a:ext>
              </a:extLst>
            </p:cNvPr>
            <p:cNvSpPr txBox="1"/>
            <p:nvPr/>
          </p:nvSpPr>
          <p:spPr>
            <a:xfrm>
              <a:off x="0" y="-19050"/>
              <a:ext cx="3453641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AA757DF2-AE18-0144-BB75-AE8EC6496E89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970A584-CFF0-49DC-DEAD-028BF99B1177}"/>
              </a:ext>
            </a:extLst>
          </p:cNvPr>
          <p:cNvSpPr txBox="1"/>
          <p:nvPr/>
        </p:nvSpPr>
        <p:spPr>
          <a:xfrm>
            <a:off x="881483" y="1013901"/>
            <a:ext cx="10091608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Step 1 – Know Your Data</a:t>
            </a:r>
            <a:endParaRPr lang="en-US"/>
          </a:p>
        </p:txBody>
      </p:sp>
      <p:pic>
        <p:nvPicPr>
          <p:cNvPr id="42" name="Picture 41" descr="A diagram of a step by step&#10;&#10;AI-generated content may be incorrect.">
            <a:extLst>
              <a:ext uri="{FF2B5EF4-FFF2-40B4-BE49-F238E27FC236}">
                <a16:creationId xmlns:a16="http://schemas.microsoft.com/office/drawing/2014/main" id="{9C258C73-F8AA-28AD-C668-D61A5A0EE0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08" b="-389"/>
          <a:stretch>
            <a:fillRect/>
          </a:stretch>
        </p:blipFill>
        <p:spPr>
          <a:xfrm>
            <a:off x="1877144" y="3046383"/>
            <a:ext cx="13498337" cy="5574508"/>
          </a:xfrm>
          <a:prstGeom prst="rect">
            <a:avLst/>
          </a:prstGeom>
        </p:spPr>
      </p:pic>
      <p:sp>
        <p:nvSpPr>
          <p:cNvPr id="45" name="TextBox 9">
            <a:extLst>
              <a:ext uri="{FF2B5EF4-FFF2-40B4-BE49-F238E27FC236}">
                <a16:creationId xmlns:a16="http://schemas.microsoft.com/office/drawing/2014/main" id="{999EDFC7-E5E5-F771-5783-27BE89EA40D8}"/>
              </a:ext>
            </a:extLst>
          </p:cNvPr>
          <p:cNvSpPr txBox="1"/>
          <p:nvPr/>
        </p:nvSpPr>
        <p:spPr>
          <a:xfrm>
            <a:off x="10839542" y="9266028"/>
            <a:ext cx="5315953" cy="233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875"/>
              </a:lnSpc>
            </a:pPr>
            <a:r>
              <a:rPr lang="en-US" sz="1500" spc="121">
                <a:solidFill>
                  <a:srgbClr val="000000"/>
                </a:solidFill>
                <a:ea typeface="+mn-lt"/>
                <a:cs typeface="+mn-lt"/>
                <a:sym typeface="Open Sans Itali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guide-to-basic-anonymisation-(updated-24-july-2024).pdf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A9573A96-1041-976F-8979-84A9A9BEB84C}"/>
              </a:ext>
            </a:extLst>
          </p:cNvPr>
          <p:cNvSpPr/>
          <p:nvPr/>
        </p:nvSpPr>
        <p:spPr>
          <a:xfrm>
            <a:off x="2912550" y="8308600"/>
            <a:ext cx="721894" cy="117307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00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EC027-FC97-F0BB-0E02-AF51EF27F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9729C2B-4F5E-D8F7-4CD6-A6AD77CCAF75}"/>
              </a:ext>
            </a:extLst>
          </p:cNvPr>
          <p:cNvGrpSpPr/>
          <p:nvPr/>
        </p:nvGrpSpPr>
        <p:grpSpPr>
          <a:xfrm>
            <a:off x="-1826931" y="661234"/>
            <a:ext cx="13113044" cy="1483210"/>
            <a:chOff x="0" y="0"/>
            <a:chExt cx="3453641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AEB3C28-D98B-28E4-42CC-E26AC759A556}"/>
                </a:ext>
              </a:extLst>
            </p:cNvPr>
            <p:cNvSpPr/>
            <p:nvPr/>
          </p:nvSpPr>
          <p:spPr>
            <a:xfrm>
              <a:off x="0" y="0"/>
              <a:ext cx="3453641" cy="390640"/>
            </a:xfrm>
            <a:custGeom>
              <a:avLst/>
              <a:gdLst/>
              <a:ahLst/>
              <a:cxnLst/>
              <a:rect l="l" t="t" r="r" b="b"/>
              <a:pathLst>
                <a:path w="3453641" h="390640">
                  <a:moveTo>
                    <a:pt x="59040" y="0"/>
                  </a:moveTo>
                  <a:lnTo>
                    <a:pt x="3394601" y="0"/>
                  </a:lnTo>
                  <a:cubicBezTo>
                    <a:pt x="3427208" y="0"/>
                    <a:pt x="3453641" y="26433"/>
                    <a:pt x="3453641" y="59040"/>
                  </a:cubicBezTo>
                  <a:lnTo>
                    <a:pt x="3453641" y="331600"/>
                  </a:lnTo>
                  <a:cubicBezTo>
                    <a:pt x="3453641" y="347258"/>
                    <a:pt x="3447421" y="362275"/>
                    <a:pt x="3436349" y="373347"/>
                  </a:cubicBezTo>
                  <a:cubicBezTo>
                    <a:pt x="3425277" y="384419"/>
                    <a:pt x="3410260" y="390640"/>
                    <a:pt x="3394601" y="390640"/>
                  </a:cubicBezTo>
                  <a:lnTo>
                    <a:pt x="59040" y="390640"/>
                  </a:lnTo>
                  <a:cubicBezTo>
                    <a:pt x="26433" y="390640"/>
                    <a:pt x="0" y="364207"/>
                    <a:pt x="0" y="331600"/>
                  </a:cubicBezTo>
                  <a:lnTo>
                    <a:pt x="0" y="59040"/>
                  </a:lnTo>
                  <a:cubicBezTo>
                    <a:pt x="0" y="26433"/>
                    <a:pt x="26433" y="0"/>
                    <a:pt x="59040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1A1C0A9-C0E0-4028-BCB8-A6BA53CD7289}"/>
                </a:ext>
              </a:extLst>
            </p:cNvPr>
            <p:cNvSpPr txBox="1"/>
            <p:nvPr/>
          </p:nvSpPr>
          <p:spPr>
            <a:xfrm>
              <a:off x="0" y="-19050"/>
              <a:ext cx="3453641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3EC12E5E-4326-93C4-BB94-9CE97C66F396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DE9AED1-1D9B-C3F6-3BE2-88FBAEF3D2C9}"/>
              </a:ext>
            </a:extLst>
          </p:cNvPr>
          <p:cNvSpPr txBox="1"/>
          <p:nvPr/>
        </p:nvSpPr>
        <p:spPr>
          <a:xfrm>
            <a:off x="881483" y="1013901"/>
            <a:ext cx="10091608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Step 1 – Know Your Data</a:t>
            </a:r>
            <a:endParaRPr lang="en-US"/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469E5110-C3F7-EDF1-C5C5-CF9B95618D6E}"/>
              </a:ext>
            </a:extLst>
          </p:cNvPr>
          <p:cNvSpPr txBox="1"/>
          <p:nvPr/>
        </p:nvSpPr>
        <p:spPr>
          <a:xfrm>
            <a:off x="1167731" y="2821052"/>
            <a:ext cx="13967479" cy="559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450" b="1" dirty="0">
                <a:solidFill>
                  <a:srgbClr val="000000"/>
                </a:solidFill>
                <a:latin typeface="Open Sans"/>
                <a:ea typeface="Open Sans Bold"/>
                <a:cs typeface="Open Sans Bold"/>
              </a:rPr>
              <a:t>Think about your data before collecting</a:t>
            </a:r>
            <a:endParaRPr lang="en-US" sz="2450" b="1" dirty="0">
              <a:latin typeface="Open Sans"/>
              <a:ea typeface="Open Sans Bold"/>
              <a:cs typeface="Open Sans Bold"/>
            </a:endParaRP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 sz="245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What data are you collecting, what is the context? 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 sz="245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Prepare a </a:t>
            </a:r>
            <a:r>
              <a:rPr lang="en-US" sz="2450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data collection and </a:t>
            </a:r>
            <a:r>
              <a:rPr lang="en-US" sz="2450" b="1" dirty="0" err="1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anonymisation</a:t>
            </a:r>
            <a:r>
              <a:rPr lang="en-US" sz="2450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 plan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 sz="245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Evaluate the trade-off between the information value of your research data and the privacy risks of your participants</a:t>
            </a:r>
            <a:endParaRPr lang="en-US" sz="2450" dirty="0">
              <a:solidFill>
                <a:srgbClr val="000000"/>
              </a:solidFill>
              <a:latin typeface="Open Sans"/>
              <a:ea typeface="Calibri"/>
              <a:cs typeface="Calibri"/>
            </a:endParaRP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 sz="245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Do not collect data that you won't need! (data </a:t>
            </a:r>
            <a:r>
              <a:rPr lang="en-US" sz="2450" dirty="0" err="1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minimisation</a:t>
            </a:r>
            <a:r>
              <a:rPr lang="en-US" sz="245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)</a:t>
            </a:r>
          </a:p>
          <a:p>
            <a:pPr>
              <a:lnSpc>
                <a:spcPct val="150000"/>
              </a:lnSpc>
            </a:pPr>
            <a:endParaRPr lang="en-US" sz="2450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450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Find, categorize and assess your identifiers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 sz="245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Evaluate risk of reidentification 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 sz="245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Evaluate risk of data disclosure causing harm based on the information you collected</a:t>
            </a:r>
            <a:endParaRPr lang="en-US" sz="2450" b="1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076073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9125068" cy="1483210"/>
            <a:chOff x="0" y="0"/>
            <a:chExt cx="2403310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3310" cy="390640"/>
            </a:xfrm>
            <a:custGeom>
              <a:avLst/>
              <a:gdLst/>
              <a:ahLst/>
              <a:cxnLst/>
              <a:rect l="l" t="t" r="r" b="b"/>
              <a:pathLst>
                <a:path w="2403310" h="390640">
                  <a:moveTo>
                    <a:pt x="84842" y="0"/>
                  </a:moveTo>
                  <a:lnTo>
                    <a:pt x="2318468" y="0"/>
                  </a:lnTo>
                  <a:cubicBezTo>
                    <a:pt x="2340969" y="0"/>
                    <a:pt x="2362549" y="8939"/>
                    <a:pt x="2378460" y="24850"/>
                  </a:cubicBezTo>
                  <a:cubicBezTo>
                    <a:pt x="2394371" y="40761"/>
                    <a:pt x="2403310" y="62341"/>
                    <a:pt x="2403310" y="84842"/>
                  </a:cubicBezTo>
                  <a:lnTo>
                    <a:pt x="2403310" y="305797"/>
                  </a:lnTo>
                  <a:cubicBezTo>
                    <a:pt x="2403310" y="328299"/>
                    <a:pt x="2394371" y="349879"/>
                    <a:pt x="2378460" y="365790"/>
                  </a:cubicBezTo>
                  <a:cubicBezTo>
                    <a:pt x="2362549" y="381701"/>
                    <a:pt x="2340969" y="390640"/>
                    <a:pt x="2318468" y="390640"/>
                  </a:cubicBezTo>
                  <a:lnTo>
                    <a:pt x="84842" y="390640"/>
                  </a:lnTo>
                  <a:cubicBezTo>
                    <a:pt x="37985" y="390640"/>
                    <a:pt x="0" y="352654"/>
                    <a:pt x="0" y="305797"/>
                  </a:cubicBezTo>
                  <a:lnTo>
                    <a:pt x="0" y="84842"/>
                  </a:lnTo>
                  <a:cubicBezTo>
                    <a:pt x="0" y="62341"/>
                    <a:pt x="8939" y="40761"/>
                    <a:pt x="24850" y="24850"/>
                  </a:cubicBezTo>
                  <a:cubicBezTo>
                    <a:pt x="40761" y="8939"/>
                    <a:pt x="62341" y="0"/>
                    <a:pt x="84842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403310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518981" y="4308780"/>
            <a:ext cx="2090335" cy="2298090"/>
          </a:xfrm>
          <a:custGeom>
            <a:avLst/>
            <a:gdLst/>
            <a:ahLst/>
            <a:cxnLst/>
            <a:rect l="l" t="t" r="r" b="b"/>
            <a:pathLst>
              <a:path w="2090335" h="2298090">
                <a:moveTo>
                  <a:pt x="0" y="0"/>
                </a:moveTo>
                <a:lnTo>
                  <a:pt x="2090335" y="0"/>
                </a:lnTo>
                <a:lnTo>
                  <a:pt x="2090335" y="2298090"/>
                </a:lnTo>
                <a:lnTo>
                  <a:pt x="0" y="22980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81483" y="1013901"/>
            <a:ext cx="6220916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Direct Identifiers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96670" y="2565400"/>
            <a:ext cx="13967479" cy="559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b="1" spc="20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Information that on their own can uniquely identify a person​</a:t>
            </a:r>
          </a:p>
          <a:p>
            <a:pPr algn="l">
              <a:lnSpc>
                <a:spcPts val="4999"/>
              </a:lnSpc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Name​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Full Address​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ID numbers: social security/ NHS/ driver’s licence/passport​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Phone number​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Email address​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Audio or visual data</a:t>
            </a:r>
          </a:p>
          <a:p>
            <a:pPr algn="l">
              <a:lnSpc>
                <a:spcPts val="4999"/>
              </a:lnSpc>
            </a:pPr>
            <a:endParaRPr lang="en-US" sz="2499" spc="202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9600433" cy="1483210"/>
            <a:chOff x="0" y="0"/>
            <a:chExt cx="2528509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28509" cy="390640"/>
            </a:xfrm>
            <a:custGeom>
              <a:avLst/>
              <a:gdLst/>
              <a:ahLst/>
              <a:cxnLst/>
              <a:rect l="l" t="t" r="r" b="b"/>
              <a:pathLst>
                <a:path w="2528509" h="390640">
                  <a:moveTo>
                    <a:pt x="80641" y="0"/>
                  </a:moveTo>
                  <a:lnTo>
                    <a:pt x="2447868" y="0"/>
                  </a:lnTo>
                  <a:cubicBezTo>
                    <a:pt x="2492405" y="0"/>
                    <a:pt x="2528509" y="36104"/>
                    <a:pt x="2528509" y="80641"/>
                  </a:cubicBezTo>
                  <a:lnTo>
                    <a:pt x="2528509" y="309998"/>
                  </a:lnTo>
                  <a:cubicBezTo>
                    <a:pt x="2528509" y="354535"/>
                    <a:pt x="2492405" y="390640"/>
                    <a:pt x="2447868" y="390640"/>
                  </a:cubicBezTo>
                  <a:lnTo>
                    <a:pt x="80641" y="390640"/>
                  </a:lnTo>
                  <a:cubicBezTo>
                    <a:pt x="36104" y="390640"/>
                    <a:pt x="0" y="354535"/>
                    <a:pt x="0" y="309998"/>
                  </a:cubicBezTo>
                  <a:lnTo>
                    <a:pt x="0" y="80641"/>
                  </a:lnTo>
                  <a:cubicBezTo>
                    <a:pt x="0" y="36104"/>
                    <a:pt x="36104" y="0"/>
                    <a:pt x="80641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528509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81483" y="1013901"/>
            <a:ext cx="6892019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5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Exercise 1</a:t>
            </a:r>
            <a:endParaRPr lang="en-US" sz="5499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531356" y="4140560"/>
            <a:ext cx="13967479" cy="2487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800" b="1" spc="202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Type what you believe are indirect identifiers​</a:t>
            </a:r>
            <a:endParaRPr lang="en-US" sz="2800" b="1" spc="202" dirty="0">
              <a:solidFill>
                <a:srgbClr val="000000"/>
              </a:solidFill>
              <a:latin typeface="Open Sans Bold"/>
              <a:ea typeface="Open Sans Bold"/>
              <a:cs typeface="Open Sans Bold"/>
            </a:endParaRPr>
          </a:p>
          <a:p>
            <a:pPr algn="l">
              <a:lnSpc>
                <a:spcPts val="4999"/>
              </a:lnSpc>
            </a:pPr>
            <a:r>
              <a:rPr lang="en-US" sz="280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​</a:t>
            </a:r>
            <a:endParaRPr lang="en-US" sz="2800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algn="l">
              <a:lnSpc>
                <a:spcPts val="4999"/>
              </a:lnSpc>
            </a:pPr>
            <a:r>
              <a:rPr lang="en-US" sz="280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(Information that when combined can be linked to a person)​</a:t>
            </a:r>
            <a:endParaRPr lang="en-US" sz="2800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algn="l">
              <a:lnSpc>
                <a:spcPts val="4999"/>
              </a:lnSpc>
            </a:pPr>
            <a:endParaRPr lang="en-US" sz="2800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1D09F3-F775-C12C-33C2-A88D5652D73A}"/>
              </a:ext>
            </a:extLst>
          </p:cNvPr>
          <p:cNvSpPr txBox="1"/>
          <p:nvPr/>
        </p:nvSpPr>
        <p:spPr>
          <a:xfrm>
            <a:off x="14406868" y="600216"/>
            <a:ext cx="3466160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>
                <a:latin typeface="Open Sans"/>
                <a:ea typeface="Open Sans"/>
                <a:cs typeface="Open Sans"/>
              </a:rPr>
              <a:t>Go to Wooclap.com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  <a:p>
            <a:r>
              <a:rPr lang="en-US" sz="2450">
                <a:latin typeface="Open Sans"/>
                <a:ea typeface="Open Sans"/>
                <a:cs typeface="Open Sans"/>
              </a:rPr>
              <a:t>Code CMHN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</p:txBody>
      </p:sp>
      <p:pic>
        <p:nvPicPr>
          <p:cNvPr id="11" name="Picture 10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5A50BECD-A55A-4DFB-12FB-ABFB505A0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0067" y="384355"/>
            <a:ext cx="3461517" cy="354034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9768209" cy="1483210"/>
            <a:chOff x="0" y="0"/>
            <a:chExt cx="2572697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72697" cy="390640"/>
            </a:xfrm>
            <a:custGeom>
              <a:avLst/>
              <a:gdLst/>
              <a:ahLst/>
              <a:cxnLst/>
              <a:rect l="l" t="t" r="r" b="b"/>
              <a:pathLst>
                <a:path w="2572697" h="390640">
                  <a:moveTo>
                    <a:pt x="79256" y="0"/>
                  </a:moveTo>
                  <a:lnTo>
                    <a:pt x="2493441" y="0"/>
                  </a:lnTo>
                  <a:cubicBezTo>
                    <a:pt x="2514461" y="0"/>
                    <a:pt x="2534620" y="8350"/>
                    <a:pt x="2549483" y="23214"/>
                  </a:cubicBezTo>
                  <a:cubicBezTo>
                    <a:pt x="2564347" y="38077"/>
                    <a:pt x="2572697" y="58236"/>
                    <a:pt x="2572697" y="79256"/>
                  </a:cubicBezTo>
                  <a:lnTo>
                    <a:pt x="2572697" y="311383"/>
                  </a:lnTo>
                  <a:cubicBezTo>
                    <a:pt x="2572697" y="332403"/>
                    <a:pt x="2564347" y="352563"/>
                    <a:pt x="2549483" y="367426"/>
                  </a:cubicBezTo>
                  <a:cubicBezTo>
                    <a:pt x="2534620" y="382289"/>
                    <a:pt x="2514461" y="390640"/>
                    <a:pt x="2493441" y="390640"/>
                  </a:cubicBezTo>
                  <a:lnTo>
                    <a:pt x="79256" y="390640"/>
                  </a:lnTo>
                  <a:cubicBezTo>
                    <a:pt x="58236" y="390640"/>
                    <a:pt x="38077" y="382289"/>
                    <a:pt x="23214" y="367426"/>
                  </a:cubicBezTo>
                  <a:cubicBezTo>
                    <a:pt x="8350" y="352563"/>
                    <a:pt x="0" y="332403"/>
                    <a:pt x="0" y="311383"/>
                  </a:cubicBezTo>
                  <a:lnTo>
                    <a:pt x="0" y="79256"/>
                  </a:lnTo>
                  <a:cubicBezTo>
                    <a:pt x="0" y="58236"/>
                    <a:pt x="8350" y="38077"/>
                    <a:pt x="23214" y="23214"/>
                  </a:cubicBezTo>
                  <a:cubicBezTo>
                    <a:pt x="38077" y="8350"/>
                    <a:pt x="58236" y="0"/>
                    <a:pt x="792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572697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96670" y="2406650"/>
            <a:ext cx="14358956" cy="6851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b="1" spc="20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Information that when combined with other data may lead to identification of a person​ - Can be linked with other datasets resources to identify a person​</a:t>
            </a:r>
          </a:p>
          <a:p>
            <a:pPr algn="l">
              <a:lnSpc>
                <a:spcPts val="4999"/>
              </a:lnSpc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Date of birth​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Postcode​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Job title / employment details​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Physical information: sex, age, weight, height, ethnicity​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Diagnosis (in rare conditions)​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Some imaging data or clinical notes​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GP practice …​</a:t>
            </a:r>
          </a:p>
          <a:p>
            <a:pPr algn="l">
              <a:lnSpc>
                <a:spcPts val="4999"/>
              </a:lnSpc>
            </a:pPr>
            <a:endParaRPr lang="en-US" sz="2499" spc="202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3918965" y="4512194"/>
            <a:ext cx="2228313" cy="2197673"/>
          </a:xfrm>
          <a:custGeom>
            <a:avLst/>
            <a:gdLst/>
            <a:ahLst/>
            <a:cxnLst/>
            <a:rect l="l" t="t" r="r" b="b"/>
            <a:pathLst>
              <a:path w="2228313" h="2197673">
                <a:moveTo>
                  <a:pt x="0" y="0"/>
                </a:moveTo>
                <a:lnTo>
                  <a:pt x="2228313" y="0"/>
                </a:lnTo>
                <a:lnTo>
                  <a:pt x="2228313" y="2197674"/>
                </a:lnTo>
                <a:lnTo>
                  <a:pt x="0" y="21976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81483" y="1013901"/>
            <a:ext cx="6892019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Indirect Identifiers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9768209" cy="1483210"/>
            <a:chOff x="0" y="0"/>
            <a:chExt cx="2572697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72697" cy="390640"/>
            </a:xfrm>
            <a:custGeom>
              <a:avLst/>
              <a:gdLst/>
              <a:ahLst/>
              <a:cxnLst/>
              <a:rect l="l" t="t" r="r" b="b"/>
              <a:pathLst>
                <a:path w="2572697" h="390640">
                  <a:moveTo>
                    <a:pt x="79256" y="0"/>
                  </a:moveTo>
                  <a:lnTo>
                    <a:pt x="2493441" y="0"/>
                  </a:lnTo>
                  <a:cubicBezTo>
                    <a:pt x="2514461" y="0"/>
                    <a:pt x="2534620" y="8350"/>
                    <a:pt x="2549483" y="23214"/>
                  </a:cubicBezTo>
                  <a:cubicBezTo>
                    <a:pt x="2564347" y="38077"/>
                    <a:pt x="2572697" y="58236"/>
                    <a:pt x="2572697" y="79256"/>
                  </a:cubicBezTo>
                  <a:lnTo>
                    <a:pt x="2572697" y="311383"/>
                  </a:lnTo>
                  <a:cubicBezTo>
                    <a:pt x="2572697" y="332403"/>
                    <a:pt x="2564347" y="352563"/>
                    <a:pt x="2549483" y="367426"/>
                  </a:cubicBezTo>
                  <a:cubicBezTo>
                    <a:pt x="2534620" y="382289"/>
                    <a:pt x="2514461" y="390640"/>
                    <a:pt x="2493441" y="390640"/>
                  </a:cubicBezTo>
                  <a:lnTo>
                    <a:pt x="79256" y="390640"/>
                  </a:lnTo>
                  <a:cubicBezTo>
                    <a:pt x="58236" y="390640"/>
                    <a:pt x="38077" y="382289"/>
                    <a:pt x="23214" y="367426"/>
                  </a:cubicBezTo>
                  <a:cubicBezTo>
                    <a:pt x="8350" y="352563"/>
                    <a:pt x="0" y="332403"/>
                    <a:pt x="0" y="311383"/>
                  </a:cubicBezTo>
                  <a:lnTo>
                    <a:pt x="0" y="79256"/>
                  </a:lnTo>
                  <a:cubicBezTo>
                    <a:pt x="0" y="58236"/>
                    <a:pt x="8350" y="38077"/>
                    <a:pt x="23214" y="23214"/>
                  </a:cubicBezTo>
                  <a:cubicBezTo>
                    <a:pt x="38077" y="8350"/>
                    <a:pt x="58236" y="0"/>
                    <a:pt x="792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572697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81483" y="1013901"/>
            <a:ext cx="6892019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5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Exercise 2</a:t>
            </a:r>
            <a:endParaRPr lang="en-US" sz="5499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28533" y="8284705"/>
            <a:ext cx="15896901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99"/>
              </a:lnSpc>
            </a:pPr>
            <a:r>
              <a:rPr lang="en-US" sz="2499" b="1" spc="202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Dr Brain thinks the processed data is now </a:t>
            </a:r>
            <a:r>
              <a:rPr lang="en-US" sz="2499" b="1" spc="202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anonymised</a:t>
            </a:r>
            <a:r>
              <a:rPr lang="en-US" sz="2499" b="1" spc="202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.​ </a:t>
            </a:r>
          </a:p>
          <a:p>
            <a:pPr>
              <a:lnSpc>
                <a:spcPts val="4999"/>
              </a:lnSpc>
            </a:pPr>
            <a:r>
              <a:rPr lang="en-US" sz="2499" b="1" spc="202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👉 Is Dr Brain correct?​ 🧩 Why or why not?​</a:t>
            </a: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DF78F807-359B-4753-93EC-609745137579}"/>
              </a:ext>
            </a:extLst>
          </p:cNvPr>
          <p:cNvSpPr txBox="1"/>
          <p:nvPr/>
        </p:nvSpPr>
        <p:spPr>
          <a:xfrm>
            <a:off x="928533" y="3546061"/>
            <a:ext cx="15896901" cy="3393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endParaRPr lang="en-GB" sz="2450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r>
              <a:rPr lang="en-GB" sz="245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Dr Brain collected data from participants that have a rare bone disease in the city of York. </a:t>
            </a:r>
            <a:endParaRPr lang="en-US" sz="2450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r>
              <a:rPr lang="en-GB" sz="245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The raw dataset includes: </a:t>
            </a:r>
            <a:endParaRPr lang="en-US" sz="2450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endParaRPr lang="en-GB" sz="2450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endParaRPr lang="en-GB" sz="2450" spc="202" dirty="0">
              <a:latin typeface="Open Sans"/>
              <a:ea typeface="Open Sans"/>
              <a:cs typeface="Open Sans"/>
            </a:endParaRPr>
          </a:p>
          <a:p>
            <a:endParaRPr lang="en-GB" sz="2450" spc="202" dirty="0">
              <a:latin typeface="Open Sans"/>
              <a:ea typeface="Open Sans"/>
              <a:cs typeface="Open Sans"/>
            </a:endParaRPr>
          </a:p>
          <a:p>
            <a:endParaRPr lang="en-GB" sz="2450" spc="202" dirty="0">
              <a:latin typeface="Open Sans"/>
              <a:ea typeface="Open Sans"/>
              <a:cs typeface="Open Sans"/>
            </a:endParaRPr>
          </a:p>
          <a:p>
            <a:endParaRPr lang="en-GB" sz="2450" spc="202" dirty="0">
              <a:latin typeface="Open Sans"/>
              <a:ea typeface="Open Sans"/>
              <a:cs typeface="Open Sans"/>
            </a:endParaRPr>
          </a:p>
          <a:p>
            <a:endParaRPr lang="en-GB" sz="2450" spc="202" dirty="0">
              <a:latin typeface="Open Sans"/>
              <a:ea typeface="Open Sans"/>
              <a:cs typeface="Open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259BB5-DD3A-4FE0-9350-2E6C4794123C}"/>
              </a:ext>
            </a:extLst>
          </p:cNvPr>
          <p:cNvSpPr txBox="1"/>
          <p:nvPr/>
        </p:nvSpPr>
        <p:spPr>
          <a:xfrm>
            <a:off x="3667327" y="5143747"/>
            <a:ext cx="2777363" cy="197746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spc="202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/>
                <a:ea typeface="Open Sans"/>
                <a:cs typeface="Open Sans"/>
              </a:rPr>
              <a:t>Ethnicity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spc="202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/>
                <a:ea typeface="Open Sans"/>
                <a:cs typeface="Open Sans"/>
              </a:rPr>
              <a:t>Diagnosis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spc="202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/>
                <a:ea typeface="Open Sans"/>
                <a:cs typeface="Open Sans"/>
              </a:rPr>
              <a:t>Symptoms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spc="202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/>
                <a:ea typeface="Open Sans"/>
                <a:cs typeface="Open Sans"/>
              </a:rPr>
              <a:t>X-ray results </a:t>
            </a:r>
            <a:endParaRPr lang="en-US" sz="2450" spc="202">
              <a:solidFill>
                <a:schemeClr val="tx1">
                  <a:lumMod val="50000"/>
                  <a:lumOff val="50000"/>
                </a:schemeClr>
              </a:solidFill>
              <a:latin typeface="Open Sans"/>
              <a:ea typeface="Open Sans"/>
              <a:cs typeface="Open Sans"/>
            </a:endParaRPr>
          </a:p>
          <a:p>
            <a:endParaRPr lang="en-GB" sz="2450" dirty="0">
              <a:solidFill>
                <a:schemeClr val="tx1">
                  <a:lumMod val="50000"/>
                  <a:lumOff val="50000"/>
                </a:schemeClr>
              </a:solidFill>
              <a:latin typeface="Open Sans"/>
              <a:ea typeface="Calibri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DF5DA3-7F2B-48C7-A42D-B3689F392BDF}"/>
              </a:ext>
            </a:extLst>
          </p:cNvPr>
          <p:cNvSpPr txBox="1"/>
          <p:nvPr/>
        </p:nvSpPr>
        <p:spPr>
          <a:xfrm>
            <a:off x="1501807" y="5143747"/>
            <a:ext cx="2084673" cy="197746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spc="202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/>
                <a:ea typeface="Open Sans"/>
                <a:cs typeface="Open Sans"/>
              </a:rPr>
              <a:t>Name,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spc="202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/>
                <a:ea typeface="Open Sans"/>
                <a:cs typeface="Open Sans"/>
              </a:rPr>
              <a:t>Postcode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spc="202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/>
                <a:ea typeface="Open Sans"/>
                <a:cs typeface="Open Sans"/>
              </a:rPr>
              <a:t>Sex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spc="202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/>
                <a:ea typeface="Open Sans"/>
                <a:cs typeface="Open Sans"/>
              </a:rPr>
              <a:t>Age </a:t>
            </a:r>
          </a:p>
          <a:p>
            <a:endParaRPr lang="en-GB" sz="2450" dirty="0">
              <a:solidFill>
                <a:schemeClr val="tx1">
                  <a:lumMod val="50000"/>
                  <a:lumOff val="50000"/>
                </a:schemeClr>
              </a:solidFill>
              <a:latin typeface="Open Sans"/>
              <a:ea typeface="Calibri"/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649FDB-7634-48AB-9774-9DB5C935342E}"/>
              </a:ext>
            </a:extLst>
          </p:cNvPr>
          <p:cNvSpPr txBox="1"/>
          <p:nvPr/>
        </p:nvSpPr>
        <p:spPr>
          <a:xfrm>
            <a:off x="881483" y="7234962"/>
            <a:ext cx="16319287" cy="160043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450" spc="202" dirty="0">
                <a:latin typeface="Open Sans"/>
                <a:ea typeface="Open Sans"/>
                <a:cs typeface="Open Sans"/>
              </a:rPr>
              <a:t>She then processed the dataset by masking the names and removing the postcode (removed direct identifiers). </a:t>
            </a:r>
            <a:endParaRPr lang="en-US" sz="2450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endParaRPr lang="en-GB" sz="2450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endParaRPr lang="en-GB" sz="2450" dirty="0">
              <a:ea typeface="Calibri"/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225F53-0C68-4BC6-8460-F8F91AB6CEEB}"/>
              </a:ext>
            </a:extLst>
          </p:cNvPr>
          <p:cNvSpPr txBox="1"/>
          <p:nvPr/>
        </p:nvSpPr>
        <p:spPr>
          <a:xfrm>
            <a:off x="14406868" y="600216"/>
            <a:ext cx="3466160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>
                <a:latin typeface="Open Sans"/>
                <a:ea typeface="Open Sans"/>
                <a:cs typeface="Open Sans"/>
              </a:rPr>
              <a:t>Go to Wooclap.com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  <a:p>
            <a:r>
              <a:rPr lang="en-US" sz="2450">
                <a:latin typeface="Open Sans"/>
                <a:ea typeface="Open Sans"/>
                <a:cs typeface="Open Sans"/>
              </a:rPr>
              <a:t>Code CMHN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</p:txBody>
      </p:sp>
      <p:pic>
        <p:nvPicPr>
          <p:cNvPr id="14" name="Picture 13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2339EA58-3BAD-41E5-913B-329D826AF0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0067" y="384355"/>
            <a:ext cx="3461517" cy="354034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48FFE2-A50B-CDEC-0DC1-9EA293A0AB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2F96814-79B8-0F23-A37D-BB8AADB246ED}"/>
              </a:ext>
            </a:extLst>
          </p:cNvPr>
          <p:cNvGrpSpPr/>
          <p:nvPr/>
        </p:nvGrpSpPr>
        <p:grpSpPr>
          <a:xfrm>
            <a:off x="-1826931" y="661234"/>
            <a:ext cx="13544364" cy="1483210"/>
            <a:chOff x="0" y="0"/>
            <a:chExt cx="3453641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19824CB-9362-1D88-79EB-85AAF27667C6}"/>
                </a:ext>
              </a:extLst>
            </p:cNvPr>
            <p:cNvSpPr/>
            <p:nvPr/>
          </p:nvSpPr>
          <p:spPr>
            <a:xfrm>
              <a:off x="0" y="0"/>
              <a:ext cx="3453641" cy="390640"/>
            </a:xfrm>
            <a:custGeom>
              <a:avLst/>
              <a:gdLst/>
              <a:ahLst/>
              <a:cxnLst/>
              <a:rect l="l" t="t" r="r" b="b"/>
              <a:pathLst>
                <a:path w="3453641" h="390640">
                  <a:moveTo>
                    <a:pt x="59040" y="0"/>
                  </a:moveTo>
                  <a:lnTo>
                    <a:pt x="3394601" y="0"/>
                  </a:lnTo>
                  <a:cubicBezTo>
                    <a:pt x="3427208" y="0"/>
                    <a:pt x="3453641" y="26433"/>
                    <a:pt x="3453641" y="59040"/>
                  </a:cubicBezTo>
                  <a:lnTo>
                    <a:pt x="3453641" y="331600"/>
                  </a:lnTo>
                  <a:cubicBezTo>
                    <a:pt x="3453641" y="347258"/>
                    <a:pt x="3447421" y="362275"/>
                    <a:pt x="3436349" y="373347"/>
                  </a:cubicBezTo>
                  <a:cubicBezTo>
                    <a:pt x="3425277" y="384419"/>
                    <a:pt x="3410260" y="390640"/>
                    <a:pt x="3394601" y="390640"/>
                  </a:cubicBezTo>
                  <a:lnTo>
                    <a:pt x="59040" y="390640"/>
                  </a:lnTo>
                  <a:cubicBezTo>
                    <a:pt x="26433" y="390640"/>
                    <a:pt x="0" y="364207"/>
                    <a:pt x="0" y="331600"/>
                  </a:cubicBezTo>
                  <a:lnTo>
                    <a:pt x="0" y="59040"/>
                  </a:lnTo>
                  <a:cubicBezTo>
                    <a:pt x="0" y="26433"/>
                    <a:pt x="26433" y="0"/>
                    <a:pt x="59040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40DFC7E-37AB-BE95-296A-BF83C8C5A391}"/>
                </a:ext>
              </a:extLst>
            </p:cNvPr>
            <p:cNvSpPr txBox="1"/>
            <p:nvPr/>
          </p:nvSpPr>
          <p:spPr>
            <a:xfrm>
              <a:off x="0" y="-19050"/>
              <a:ext cx="3453641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5AAAE47C-5965-D31D-6AA0-E9B60542A323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4BDC4F4-742B-4B91-9A56-1530385BD06D}"/>
              </a:ext>
            </a:extLst>
          </p:cNvPr>
          <p:cNvSpPr txBox="1"/>
          <p:nvPr/>
        </p:nvSpPr>
        <p:spPr>
          <a:xfrm>
            <a:off x="881483" y="1013901"/>
            <a:ext cx="12010985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Step 2 – De-Identify Your Data</a:t>
            </a:r>
            <a:endParaRPr lang="en-US"/>
          </a:p>
        </p:txBody>
      </p:sp>
      <p:pic>
        <p:nvPicPr>
          <p:cNvPr id="42" name="Picture 41" descr="A diagram of a step by step&#10;&#10;AI-generated content may be incorrect.">
            <a:extLst>
              <a:ext uri="{FF2B5EF4-FFF2-40B4-BE49-F238E27FC236}">
                <a16:creationId xmlns:a16="http://schemas.microsoft.com/office/drawing/2014/main" id="{90561286-293B-A91F-BE4F-A8FA2D272C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08" b="-389"/>
          <a:stretch>
            <a:fillRect/>
          </a:stretch>
        </p:blipFill>
        <p:spPr>
          <a:xfrm>
            <a:off x="1877144" y="3046383"/>
            <a:ext cx="13498337" cy="5574508"/>
          </a:xfrm>
          <a:prstGeom prst="rect">
            <a:avLst/>
          </a:prstGeom>
        </p:spPr>
      </p:pic>
      <p:sp>
        <p:nvSpPr>
          <p:cNvPr id="45" name="TextBox 9">
            <a:extLst>
              <a:ext uri="{FF2B5EF4-FFF2-40B4-BE49-F238E27FC236}">
                <a16:creationId xmlns:a16="http://schemas.microsoft.com/office/drawing/2014/main" id="{14ACCD4C-39C1-16DE-329B-E09DD84EC5F3}"/>
              </a:ext>
            </a:extLst>
          </p:cNvPr>
          <p:cNvSpPr txBox="1"/>
          <p:nvPr/>
        </p:nvSpPr>
        <p:spPr>
          <a:xfrm>
            <a:off x="10839542" y="9266028"/>
            <a:ext cx="5315953" cy="233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875"/>
              </a:lnSpc>
            </a:pPr>
            <a:r>
              <a:rPr lang="en-US" sz="1500" spc="121">
                <a:solidFill>
                  <a:srgbClr val="000000"/>
                </a:solidFill>
                <a:ea typeface="+mn-lt"/>
                <a:cs typeface="+mn-lt"/>
                <a:sym typeface="Open Sans Itali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guide-to-basic-anonymisation-(updated-24-july-2024).pdf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2F0E90C4-A265-A8C3-5885-0FF4AF071359}"/>
              </a:ext>
            </a:extLst>
          </p:cNvPr>
          <p:cNvSpPr/>
          <p:nvPr/>
        </p:nvSpPr>
        <p:spPr>
          <a:xfrm>
            <a:off x="5629871" y="8308600"/>
            <a:ext cx="721894" cy="117307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3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9098450" cy="1483210"/>
            <a:chOff x="0" y="0"/>
            <a:chExt cx="2396300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96299" cy="390640"/>
            </a:xfrm>
            <a:custGeom>
              <a:avLst/>
              <a:gdLst/>
              <a:ahLst/>
              <a:cxnLst/>
              <a:rect l="l" t="t" r="r" b="b"/>
              <a:pathLst>
                <a:path w="2396299" h="390640">
                  <a:moveTo>
                    <a:pt x="85091" y="0"/>
                  </a:moveTo>
                  <a:lnTo>
                    <a:pt x="2311209" y="0"/>
                  </a:lnTo>
                  <a:cubicBezTo>
                    <a:pt x="2333776" y="0"/>
                    <a:pt x="2355419" y="8965"/>
                    <a:pt x="2371377" y="24922"/>
                  </a:cubicBezTo>
                  <a:cubicBezTo>
                    <a:pt x="2387335" y="40880"/>
                    <a:pt x="2396299" y="62523"/>
                    <a:pt x="2396299" y="85091"/>
                  </a:cubicBezTo>
                  <a:lnTo>
                    <a:pt x="2396299" y="305549"/>
                  </a:lnTo>
                  <a:cubicBezTo>
                    <a:pt x="2396299" y="328116"/>
                    <a:pt x="2387335" y="349760"/>
                    <a:pt x="2371377" y="365717"/>
                  </a:cubicBezTo>
                  <a:cubicBezTo>
                    <a:pt x="2355419" y="381675"/>
                    <a:pt x="2333776" y="390640"/>
                    <a:pt x="2311209" y="390640"/>
                  </a:cubicBezTo>
                  <a:lnTo>
                    <a:pt x="85091" y="390640"/>
                  </a:lnTo>
                  <a:cubicBezTo>
                    <a:pt x="62523" y="390640"/>
                    <a:pt x="40880" y="381675"/>
                    <a:pt x="24922" y="365717"/>
                  </a:cubicBezTo>
                  <a:cubicBezTo>
                    <a:pt x="8965" y="349760"/>
                    <a:pt x="0" y="328116"/>
                    <a:pt x="0" y="305549"/>
                  </a:cubicBezTo>
                  <a:lnTo>
                    <a:pt x="0" y="85091"/>
                  </a:lnTo>
                  <a:cubicBezTo>
                    <a:pt x="0" y="62523"/>
                    <a:pt x="8965" y="40880"/>
                    <a:pt x="24922" y="24922"/>
                  </a:cubicBezTo>
                  <a:cubicBezTo>
                    <a:pt x="40880" y="8965"/>
                    <a:pt x="62523" y="0"/>
                    <a:pt x="85091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396300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-1759092" y="5010150"/>
            <a:ext cx="9098450" cy="1483210"/>
            <a:chOff x="0" y="0"/>
            <a:chExt cx="2396300" cy="390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96299" cy="390640"/>
            </a:xfrm>
            <a:custGeom>
              <a:avLst/>
              <a:gdLst/>
              <a:ahLst/>
              <a:cxnLst/>
              <a:rect l="l" t="t" r="r" b="b"/>
              <a:pathLst>
                <a:path w="2396299" h="390640">
                  <a:moveTo>
                    <a:pt x="85091" y="0"/>
                  </a:moveTo>
                  <a:lnTo>
                    <a:pt x="2311209" y="0"/>
                  </a:lnTo>
                  <a:cubicBezTo>
                    <a:pt x="2333776" y="0"/>
                    <a:pt x="2355419" y="8965"/>
                    <a:pt x="2371377" y="24922"/>
                  </a:cubicBezTo>
                  <a:cubicBezTo>
                    <a:pt x="2387335" y="40880"/>
                    <a:pt x="2396299" y="62523"/>
                    <a:pt x="2396299" y="85091"/>
                  </a:cubicBezTo>
                  <a:lnTo>
                    <a:pt x="2396299" y="305549"/>
                  </a:lnTo>
                  <a:cubicBezTo>
                    <a:pt x="2396299" y="328116"/>
                    <a:pt x="2387335" y="349760"/>
                    <a:pt x="2371377" y="365717"/>
                  </a:cubicBezTo>
                  <a:cubicBezTo>
                    <a:pt x="2355419" y="381675"/>
                    <a:pt x="2333776" y="390640"/>
                    <a:pt x="2311209" y="390640"/>
                  </a:cubicBezTo>
                  <a:lnTo>
                    <a:pt x="85091" y="390640"/>
                  </a:lnTo>
                  <a:cubicBezTo>
                    <a:pt x="62523" y="390640"/>
                    <a:pt x="40880" y="381675"/>
                    <a:pt x="24922" y="365717"/>
                  </a:cubicBezTo>
                  <a:cubicBezTo>
                    <a:pt x="8965" y="349760"/>
                    <a:pt x="0" y="328116"/>
                    <a:pt x="0" y="305549"/>
                  </a:cubicBezTo>
                  <a:lnTo>
                    <a:pt x="0" y="85091"/>
                  </a:lnTo>
                  <a:cubicBezTo>
                    <a:pt x="0" y="62523"/>
                    <a:pt x="8965" y="40880"/>
                    <a:pt x="24922" y="24922"/>
                  </a:cubicBezTo>
                  <a:cubicBezTo>
                    <a:pt x="40880" y="8965"/>
                    <a:pt x="62523" y="0"/>
                    <a:pt x="85091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2396300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81483" y="1013901"/>
            <a:ext cx="6390036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De-identification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2757" y="2174737"/>
            <a:ext cx="16297027" cy="24920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999"/>
              </a:lnSpc>
              <a:buFont typeface="Calibri"/>
              <a:buChar char="-"/>
            </a:pPr>
            <a:r>
              <a:rPr lang="en-US" sz="245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Removing or masking </a:t>
            </a:r>
            <a:r>
              <a:rPr lang="en-US" sz="2450" u="sng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direct identifiers</a:t>
            </a:r>
            <a:r>
              <a:rPr lang="en-US" sz="245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(names, address, </a:t>
            </a:r>
            <a:r>
              <a:rPr lang="en-US" sz="2450" spc="202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etc</a:t>
            </a:r>
            <a:r>
              <a:rPr lang="en-US" sz="245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)​</a:t>
            </a:r>
            <a:endParaRPr lang="en-US" sz="2450" dirty="0">
              <a:latin typeface="Open Sans"/>
              <a:ea typeface="Open Sans"/>
              <a:cs typeface="Open Sans"/>
            </a:endParaRPr>
          </a:p>
          <a:p>
            <a:pPr marL="457200" indent="-457200">
              <a:lnSpc>
                <a:spcPts val="4999"/>
              </a:lnSpc>
              <a:buFont typeface="Calibri"/>
              <a:buChar char="-"/>
            </a:pPr>
            <a:r>
              <a:rPr lang="en-US" sz="245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Data subjects can be identifiable by referring to other information held separately or by combining indirect identifiers information </a:t>
            </a:r>
            <a:endParaRPr lang="en-US" sz="2450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457200" indent="-457200" algn="l">
              <a:lnSpc>
                <a:spcPts val="4999"/>
              </a:lnSpc>
              <a:buFont typeface="Calibri"/>
              <a:buChar char="-"/>
            </a:pPr>
            <a:r>
              <a:rPr lang="en-US" sz="2450" b="1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 Bold"/>
              </a:rPr>
              <a:t>Data protection still applies</a:t>
            </a:r>
            <a:endParaRPr lang="en-US" sz="245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49322" y="5362817"/>
            <a:ext cx="5857976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Anonymisation​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9322" y="6760060"/>
            <a:ext cx="15352809" cy="1845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4999"/>
              </a:lnSpc>
              <a:buFont typeface="Calibri"/>
              <a:buChar char="-"/>
            </a:pPr>
            <a:r>
              <a:rPr lang="en-US" sz="260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Data is processed in such way that individuals are not identifiable and cannot be re-identified </a:t>
            </a:r>
            <a:r>
              <a:rPr lang="en-US" sz="245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by</a:t>
            </a:r>
            <a:r>
              <a:rPr lang="en-US" sz="260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any means (</a:t>
            </a:r>
            <a:r>
              <a:rPr lang="en-US" sz="2600" b="1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risk of re-identification is negligible</a:t>
            </a:r>
            <a:r>
              <a:rPr lang="en-US" sz="260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).</a:t>
            </a:r>
            <a:endParaRPr lang="en-US" sz="2600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342900" indent="-342900">
              <a:lnSpc>
                <a:spcPts val="4999"/>
              </a:lnSpc>
              <a:buFont typeface="Calibri"/>
              <a:buChar char="-"/>
            </a:pPr>
            <a:r>
              <a:rPr lang="en-US" sz="2600" u="sng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Treats both direct and indirect identifiers</a:t>
            </a:r>
            <a:r>
              <a:rPr lang="en-US" sz="260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 </a:t>
            </a:r>
            <a:r>
              <a:rPr lang="en-US" sz="245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​</a:t>
            </a:r>
            <a:endParaRPr lang="en-US" dirty="0">
              <a:latin typeface="Open Sans"/>
              <a:ea typeface="Open Sans"/>
              <a:cs typeface="Open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-412475" y="8094734"/>
            <a:ext cx="15352809" cy="657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9"/>
              </a:lnSpc>
            </a:pPr>
            <a:r>
              <a:rPr lang="en-US" sz="2800" b="1" spc="234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​</a:t>
            </a:r>
            <a:endParaRPr lang="en-US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42108" y="1418808"/>
            <a:ext cx="13451137" cy="1483210"/>
            <a:chOff x="0" y="0"/>
            <a:chExt cx="3542686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542686" cy="390640"/>
            </a:xfrm>
            <a:custGeom>
              <a:avLst/>
              <a:gdLst/>
              <a:ahLst/>
              <a:cxnLst/>
              <a:rect l="l" t="t" r="r" b="b"/>
              <a:pathLst>
                <a:path w="3542686" h="390640">
                  <a:moveTo>
                    <a:pt x="57556" y="0"/>
                  </a:moveTo>
                  <a:lnTo>
                    <a:pt x="3485131" y="0"/>
                  </a:lnTo>
                  <a:cubicBezTo>
                    <a:pt x="3516918" y="0"/>
                    <a:pt x="3542686" y="25769"/>
                    <a:pt x="3542686" y="57556"/>
                  </a:cubicBezTo>
                  <a:lnTo>
                    <a:pt x="3542686" y="333084"/>
                  </a:lnTo>
                  <a:cubicBezTo>
                    <a:pt x="3542686" y="364871"/>
                    <a:pt x="3516918" y="390640"/>
                    <a:pt x="3485131" y="390640"/>
                  </a:cubicBezTo>
                  <a:lnTo>
                    <a:pt x="57556" y="390640"/>
                  </a:lnTo>
                  <a:cubicBezTo>
                    <a:pt x="25769" y="390640"/>
                    <a:pt x="0" y="364871"/>
                    <a:pt x="0" y="333084"/>
                  </a:cubicBezTo>
                  <a:lnTo>
                    <a:pt x="0" y="57556"/>
                  </a:lnTo>
                  <a:cubicBezTo>
                    <a:pt x="0" y="25769"/>
                    <a:pt x="25769" y="0"/>
                    <a:pt x="575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54268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444539" y="1622251"/>
            <a:ext cx="7721399" cy="1104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Welcome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68507" y="4065554"/>
            <a:ext cx="8743344" cy="3898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345" lvl="1" indent="-236855" algn="l">
              <a:lnSpc>
                <a:spcPct val="150000"/>
              </a:lnSpc>
              <a:buFont typeface="Arial"/>
              <a:buChar char="•"/>
            </a:pPr>
            <a:r>
              <a:rPr lang="en-US" sz="2450" spc="178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House Keeping </a:t>
            </a:r>
            <a:endParaRPr lang="en-US" sz="2450" spc="178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474345" lvl="1" indent="-236855" algn="l">
              <a:lnSpc>
                <a:spcPct val="150000"/>
              </a:lnSpc>
              <a:buFont typeface="Arial"/>
              <a:buChar char="•"/>
            </a:pPr>
            <a:r>
              <a:rPr lang="en-US" sz="2450" spc="178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Toilets</a:t>
            </a:r>
            <a:endParaRPr lang="en-US" sz="2450" spc="178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474345" lvl="1" indent="-236855" algn="l">
              <a:lnSpc>
                <a:spcPct val="150000"/>
              </a:lnSpc>
              <a:buFont typeface="Arial"/>
              <a:buChar char="•"/>
            </a:pPr>
            <a:r>
              <a:rPr lang="en-US" sz="2450" spc="178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Fire alarms; no expected fire alarm during the workshop </a:t>
            </a:r>
            <a:endParaRPr lang="en-US" sz="2450" spc="178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474345" lvl="1" indent="-236855" algn="l">
              <a:lnSpc>
                <a:spcPct val="150000"/>
              </a:lnSpc>
              <a:buFont typeface="Arial"/>
              <a:buChar char="•"/>
            </a:pPr>
            <a:r>
              <a:rPr lang="en-US" sz="2450" spc="178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Questions are welcome at anytime </a:t>
            </a:r>
            <a:endParaRPr lang="en-US" sz="2450" spc="178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474345" lvl="1" indent="-236855" algn="l">
              <a:lnSpc>
                <a:spcPct val="150000"/>
              </a:lnSpc>
              <a:spcBef>
                <a:spcPct val="0"/>
              </a:spcBef>
              <a:buFont typeface="Arial"/>
              <a:buChar char="•"/>
            </a:pPr>
            <a:r>
              <a:rPr lang="en-US" sz="2450" spc="178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Wooclap</a:t>
            </a:r>
            <a:r>
              <a:rPr lang="en-US" sz="2450" spc="178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code</a:t>
            </a:r>
          </a:p>
          <a:p>
            <a:pPr marL="474345" lvl="1" indent="-236855" algn="l">
              <a:lnSpc>
                <a:spcPct val="150000"/>
              </a:lnSpc>
              <a:spcBef>
                <a:spcPct val="0"/>
              </a:spcBef>
              <a:buFont typeface="Arial"/>
              <a:buChar char="•"/>
            </a:pPr>
            <a:r>
              <a:rPr lang="en-US" sz="2450" spc="178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10 min coffee break </a:t>
            </a:r>
            <a:endParaRPr lang="en-US" sz="2450" spc="178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028700" y="8786866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4"/>
                </a:lnTo>
                <a:lnTo>
                  <a:pt x="0" y="471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6340764" y="8220382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2" y="0"/>
                </a:lnTo>
                <a:lnTo>
                  <a:pt x="1604402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BCEA81-3ECE-15C3-9681-D4B4E7343DAD}"/>
              </a:ext>
            </a:extLst>
          </p:cNvPr>
          <p:cNvSpPr txBox="1"/>
          <p:nvPr/>
        </p:nvSpPr>
        <p:spPr>
          <a:xfrm>
            <a:off x="14202848" y="4560631"/>
            <a:ext cx="3466160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>
                <a:latin typeface="Open Sans"/>
                <a:ea typeface="Open Sans"/>
                <a:cs typeface="Open Sans"/>
              </a:rPr>
              <a:t>Go to Wooclap.com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  <a:p>
            <a:r>
              <a:rPr lang="en-US" sz="2450">
                <a:latin typeface="Open Sans"/>
                <a:ea typeface="Open Sans"/>
                <a:cs typeface="Open Sans"/>
              </a:rPr>
              <a:t>Code CMHN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</p:txBody>
      </p:sp>
      <p:pic>
        <p:nvPicPr>
          <p:cNvPr id="12" name="Picture 11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8868F1D5-14F5-92DB-3079-88B544A976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36917" y="3927439"/>
            <a:ext cx="3461517" cy="354034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DB3F7-7F50-048B-27B1-9D77927B6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D2FC174-FD93-1595-3941-E8C822CDE37B}"/>
              </a:ext>
            </a:extLst>
          </p:cNvPr>
          <p:cNvGrpSpPr/>
          <p:nvPr/>
        </p:nvGrpSpPr>
        <p:grpSpPr>
          <a:xfrm>
            <a:off x="-1826931" y="661234"/>
            <a:ext cx="9768209" cy="1483210"/>
            <a:chOff x="0" y="0"/>
            <a:chExt cx="2572697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CFD3E40-F50C-2AD2-DFBC-22932FDD809C}"/>
                </a:ext>
              </a:extLst>
            </p:cNvPr>
            <p:cNvSpPr/>
            <p:nvPr/>
          </p:nvSpPr>
          <p:spPr>
            <a:xfrm>
              <a:off x="0" y="0"/>
              <a:ext cx="2572697" cy="390640"/>
            </a:xfrm>
            <a:custGeom>
              <a:avLst/>
              <a:gdLst/>
              <a:ahLst/>
              <a:cxnLst/>
              <a:rect l="l" t="t" r="r" b="b"/>
              <a:pathLst>
                <a:path w="2572697" h="390640">
                  <a:moveTo>
                    <a:pt x="79256" y="0"/>
                  </a:moveTo>
                  <a:lnTo>
                    <a:pt x="2493441" y="0"/>
                  </a:lnTo>
                  <a:cubicBezTo>
                    <a:pt x="2514461" y="0"/>
                    <a:pt x="2534620" y="8350"/>
                    <a:pt x="2549483" y="23214"/>
                  </a:cubicBezTo>
                  <a:cubicBezTo>
                    <a:pt x="2564347" y="38077"/>
                    <a:pt x="2572697" y="58236"/>
                    <a:pt x="2572697" y="79256"/>
                  </a:cubicBezTo>
                  <a:lnTo>
                    <a:pt x="2572697" y="311383"/>
                  </a:lnTo>
                  <a:cubicBezTo>
                    <a:pt x="2572697" y="332403"/>
                    <a:pt x="2564347" y="352563"/>
                    <a:pt x="2549483" y="367426"/>
                  </a:cubicBezTo>
                  <a:cubicBezTo>
                    <a:pt x="2534620" y="382289"/>
                    <a:pt x="2514461" y="390640"/>
                    <a:pt x="2493441" y="390640"/>
                  </a:cubicBezTo>
                  <a:lnTo>
                    <a:pt x="79256" y="390640"/>
                  </a:lnTo>
                  <a:cubicBezTo>
                    <a:pt x="58236" y="390640"/>
                    <a:pt x="38077" y="382289"/>
                    <a:pt x="23214" y="367426"/>
                  </a:cubicBezTo>
                  <a:cubicBezTo>
                    <a:pt x="8350" y="352563"/>
                    <a:pt x="0" y="332403"/>
                    <a:pt x="0" y="311383"/>
                  </a:cubicBezTo>
                  <a:lnTo>
                    <a:pt x="0" y="79256"/>
                  </a:lnTo>
                  <a:cubicBezTo>
                    <a:pt x="0" y="58236"/>
                    <a:pt x="8350" y="38077"/>
                    <a:pt x="23214" y="23214"/>
                  </a:cubicBezTo>
                  <a:cubicBezTo>
                    <a:pt x="38077" y="8350"/>
                    <a:pt x="58236" y="0"/>
                    <a:pt x="792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D92E955-C95C-1229-F278-CB9381513EB4}"/>
                </a:ext>
              </a:extLst>
            </p:cNvPr>
            <p:cNvSpPr txBox="1"/>
            <p:nvPr/>
          </p:nvSpPr>
          <p:spPr>
            <a:xfrm>
              <a:off x="0" y="-19050"/>
              <a:ext cx="2572697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C3DB5A8D-800E-086E-588C-B2FF8DACFCD4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4B2F3C1-4985-FF32-5A96-9DA28A53FEE0}"/>
              </a:ext>
            </a:extLst>
          </p:cNvPr>
          <p:cNvSpPr txBox="1"/>
          <p:nvPr/>
        </p:nvSpPr>
        <p:spPr>
          <a:xfrm>
            <a:off x="1340109" y="2919029"/>
            <a:ext cx="14358956" cy="430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endParaRPr lang="en-US" sz="2800" dirty="0">
              <a:latin typeface="Open Sans"/>
              <a:ea typeface="Open Sans"/>
              <a:cs typeface="Open Sans"/>
            </a:endParaRPr>
          </a:p>
          <a:p>
            <a:r>
              <a:rPr lang="en-US" sz="2800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Group discussion </a:t>
            </a:r>
          </a:p>
          <a:p>
            <a:endParaRPr lang="en-US" sz="2800" dirty="0">
              <a:latin typeface="Open Sans"/>
              <a:ea typeface="Open Sans"/>
              <a:cs typeface="Open Sans"/>
            </a:endParaRPr>
          </a:p>
          <a:p>
            <a:endParaRPr lang="en-US" sz="2800" dirty="0">
              <a:latin typeface="Open Sans"/>
              <a:ea typeface="Open Sans"/>
              <a:cs typeface="Open Sans"/>
            </a:endParaRPr>
          </a:p>
          <a:p>
            <a:r>
              <a:rPr lang="en-US" sz="2800" b="1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Think of scenarios when only de-identification, but not full anonymization can be useful? </a:t>
            </a:r>
            <a:endParaRPr lang="en-US" sz="2800" b="1" dirty="0">
              <a:latin typeface="Open Sans"/>
              <a:ea typeface="Open Sans"/>
              <a:cs typeface="Open Sans"/>
            </a:endParaRPr>
          </a:p>
          <a:p>
            <a:endParaRPr lang="en-US" sz="2800" dirty="0">
              <a:latin typeface="Open Sans"/>
              <a:ea typeface="Open Sans"/>
              <a:cs typeface="Open Sans"/>
            </a:endParaRPr>
          </a:p>
          <a:p>
            <a:endParaRPr lang="en-US" sz="2800" dirty="0">
              <a:latin typeface="Open Sans"/>
              <a:ea typeface="Open Sans"/>
              <a:cs typeface="Open Sans"/>
            </a:endParaRPr>
          </a:p>
          <a:p>
            <a:endParaRPr lang="en-US" sz="2800" dirty="0">
              <a:latin typeface="Open Sans"/>
              <a:ea typeface="Open Sans"/>
              <a:cs typeface="Open Sans"/>
            </a:endParaRPr>
          </a:p>
          <a:p>
            <a:r>
              <a:rPr lang="en-US" sz="2800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5 min</a:t>
            </a:r>
            <a:endParaRPr lang="en-US" sz="2800" dirty="0">
              <a:latin typeface="Open Sans"/>
              <a:ea typeface="+mn-lt"/>
              <a:cs typeface="+mn-lt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B5892D69-7F70-5648-E123-84B2825261AB}"/>
              </a:ext>
            </a:extLst>
          </p:cNvPr>
          <p:cNvSpPr txBox="1"/>
          <p:nvPr/>
        </p:nvSpPr>
        <p:spPr>
          <a:xfrm>
            <a:off x="881483" y="1013901"/>
            <a:ext cx="6892019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Exercise 3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2E443A-B300-38D9-2EC1-93FFC2487965}"/>
              </a:ext>
            </a:extLst>
          </p:cNvPr>
          <p:cNvSpPr txBox="1"/>
          <p:nvPr/>
        </p:nvSpPr>
        <p:spPr>
          <a:xfrm>
            <a:off x="14849780" y="600216"/>
            <a:ext cx="3023248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>
                <a:latin typeface="Open Sans"/>
                <a:ea typeface="Open Sans"/>
                <a:cs typeface="Open Sans"/>
              </a:rPr>
              <a:t>Go to Wooclap.com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  <a:p>
            <a:r>
              <a:rPr lang="en-US" sz="2450">
                <a:latin typeface="Open Sans"/>
                <a:ea typeface="Open Sans"/>
                <a:cs typeface="Open Sans"/>
              </a:rPr>
              <a:t>Code CMHN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</p:txBody>
      </p:sp>
      <p:pic>
        <p:nvPicPr>
          <p:cNvPr id="11" name="Picture 10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AEDEA9E7-19B0-2618-759F-A6544A04B5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07267" y="384355"/>
            <a:ext cx="3004317" cy="308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5523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B89E6F-394A-4C9D-9D5F-C4433CCC4046}"/>
              </a:ext>
            </a:extLst>
          </p:cNvPr>
          <p:cNvSpPr txBox="1"/>
          <p:nvPr/>
        </p:nvSpPr>
        <p:spPr>
          <a:xfrm>
            <a:off x="881483" y="2497111"/>
            <a:ext cx="15629861" cy="59952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50" dirty="0">
                <a:latin typeface="Open Sans"/>
                <a:ea typeface="Open Sans"/>
                <a:cs typeface="Open Sans"/>
              </a:rPr>
              <a:t>De-identification without full anonymisation can be useful when </a:t>
            </a:r>
            <a:r>
              <a:rPr lang="en-GB" sz="2450" b="1" dirty="0">
                <a:latin typeface="Open Sans"/>
                <a:ea typeface="Open Sans"/>
                <a:cs typeface="Open Sans"/>
              </a:rPr>
              <a:t>data utility must be preserved</a:t>
            </a:r>
            <a:r>
              <a:rPr lang="en-GB" sz="2450" dirty="0">
                <a:latin typeface="Open Sans"/>
                <a:ea typeface="Open Sans"/>
                <a:cs typeface="Open Sans"/>
              </a:rPr>
              <a:t> for research or analysis without compromising individual’s privacy. </a:t>
            </a:r>
          </a:p>
          <a:p>
            <a:pPr>
              <a:lnSpc>
                <a:spcPct val="150000"/>
              </a:lnSpc>
            </a:pPr>
            <a:endParaRPr lang="en-GB" sz="2450" dirty="0">
              <a:latin typeface="Open Sans"/>
              <a:ea typeface="Open Sans"/>
              <a:cs typeface="Open Sans"/>
            </a:endParaRPr>
          </a:p>
          <a:p>
            <a:pPr>
              <a:lnSpc>
                <a:spcPct val="150000"/>
              </a:lnSpc>
            </a:pPr>
            <a:r>
              <a:rPr lang="en-GB" sz="2450" dirty="0">
                <a:latin typeface="Open Sans"/>
                <a:ea typeface="Open Sans"/>
                <a:cs typeface="Open Sans"/>
              </a:rPr>
              <a:t>Some examples: </a:t>
            </a:r>
          </a:p>
          <a:p>
            <a:pPr marL="450850" indent="-342900">
              <a:lnSpc>
                <a:spcPct val="150000"/>
              </a:lnSpc>
              <a:spcAft>
                <a:spcPts val="1200"/>
              </a:spcAft>
              <a:buFont typeface="Arial"/>
              <a:buChar char="•"/>
            </a:pPr>
            <a:r>
              <a:rPr lang="en-GB" sz="2450" b="1" dirty="0">
                <a:latin typeface="Open Sans"/>
                <a:ea typeface="Open Sans"/>
                <a:cs typeface="Open Sans"/>
              </a:rPr>
              <a:t>Data sharing with collaborators</a:t>
            </a:r>
            <a:r>
              <a:rPr lang="en-GB" sz="2450" dirty="0">
                <a:latin typeface="Open Sans"/>
                <a:ea typeface="Open Sans"/>
                <a:cs typeface="Open Sans"/>
              </a:rPr>
              <a:t>: An ongoing project when a statistician needs access to data for analysis but is not allowed to access identifiable data.</a:t>
            </a:r>
          </a:p>
          <a:p>
            <a:pPr marL="450850" indent="-342900">
              <a:lnSpc>
                <a:spcPct val="150000"/>
              </a:lnSpc>
              <a:spcAft>
                <a:spcPts val="1200"/>
              </a:spcAft>
              <a:buFont typeface="Arial"/>
              <a:buChar char="•"/>
            </a:pPr>
            <a:r>
              <a:rPr lang="en-GB" sz="2450" b="1" dirty="0">
                <a:latin typeface="Open Sans"/>
                <a:ea typeface="Open Sans"/>
                <a:cs typeface="Open Sans"/>
              </a:rPr>
              <a:t>Longitudinal studies </a:t>
            </a:r>
            <a:r>
              <a:rPr lang="en-GB" sz="2450" dirty="0">
                <a:latin typeface="Open Sans"/>
                <a:ea typeface="Open Sans"/>
                <a:cs typeface="Open Sans"/>
              </a:rPr>
              <a:t>when researchers still need to link individual data over time (e.g., disease progression, treatment outcomes).</a:t>
            </a:r>
          </a:p>
          <a:p>
            <a:pPr marL="450850" indent="-342900">
              <a:lnSpc>
                <a:spcPct val="150000"/>
              </a:lnSpc>
              <a:spcAft>
                <a:spcPts val="1200"/>
              </a:spcAft>
              <a:buFont typeface="Arial"/>
              <a:buChar char="•"/>
            </a:pPr>
            <a:r>
              <a:rPr lang="en-GB" sz="2450" b="1" dirty="0">
                <a:latin typeface="Open Sans"/>
                <a:ea typeface="Open Sans"/>
                <a:cs typeface="Open Sans"/>
              </a:rPr>
              <a:t>Monitoring disease patterns: </a:t>
            </a:r>
            <a:r>
              <a:rPr lang="en-GB" sz="2450" dirty="0">
                <a:latin typeface="Open Sans"/>
                <a:ea typeface="Open Sans"/>
                <a:cs typeface="Open Sans"/>
              </a:rPr>
              <a:t>e.g., how genetic mutations can influence disease. Researchers can link individual data back to genomic data and medical history.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E946DF7B-973C-432B-BB4D-E5B1B13DE2A9}"/>
              </a:ext>
            </a:extLst>
          </p:cNvPr>
          <p:cNvSpPr/>
          <p:nvPr/>
        </p:nvSpPr>
        <p:spPr>
          <a:xfrm>
            <a:off x="-1826931" y="661234"/>
            <a:ext cx="15848956" cy="1483210"/>
          </a:xfrm>
          <a:custGeom>
            <a:avLst/>
            <a:gdLst/>
            <a:ahLst/>
            <a:cxnLst/>
            <a:rect l="l" t="t" r="r" b="b"/>
            <a:pathLst>
              <a:path w="4174211" h="390640">
                <a:moveTo>
                  <a:pt x="48848" y="0"/>
                </a:moveTo>
                <a:lnTo>
                  <a:pt x="4125363" y="0"/>
                </a:lnTo>
                <a:cubicBezTo>
                  <a:pt x="4138319" y="0"/>
                  <a:pt x="4150744" y="5146"/>
                  <a:pt x="4159904" y="14307"/>
                </a:cubicBezTo>
                <a:cubicBezTo>
                  <a:pt x="4169065" y="23468"/>
                  <a:pt x="4174211" y="35893"/>
                  <a:pt x="4174211" y="48848"/>
                </a:cubicBezTo>
                <a:lnTo>
                  <a:pt x="4174211" y="341791"/>
                </a:lnTo>
                <a:cubicBezTo>
                  <a:pt x="4174211" y="354747"/>
                  <a:pt x="4169065" y="367171"/>
                  <a:pt x="4159904" y="376332"/>
                </a:cubicBezTo>
                <a:cubicBezTo>
                  <a:pt x="4150744" y="385493"/>
                  <a:pt x="4138319" y="390640"/>
                  <a:pt x="4125363" y="390640"/>
                </a:cubicBezTo>
                <a:lnTo>
                  <a:pt x="48848" y="390640"/>
                </a:lnTo>
                <a:cubicBezTo>
                  <a:pt x="35893" y="390640"/>
                  <a:pt x="23468" y="385493"/>
                  <a:pt x="14307" y="376332"/>
                </a:cubicBezTo>
                <a:cubicBezTo>
                  <a:pt x="5146" y="367171"/>
                  <a:pt x="0" y="354747"/>
                  <a:pt x="0" y="341791"/>
                </a:cubicBezTo>
                <a:lnTo>
                  <a:pt x="0" y="48848"/>
                </a:lnTo>
                <a:cubicBezTo>
                  <a:pt x="0" y="35893"/>
                  <a:pt x="5146" y="23468"/>
                  <a:pt x="14307" y="14307"/>
                </a:cubicBezTo>
                <a:cubicBezTo>
                  <a:pt x="23468" y="5146"/>
                  <a:pt x="35893" y="0"/>
                  <a:pt x="48848" y="0"/>
                </a:cubicBezTo>
                <a:close/>
              </a:path>
            </a:pathLst>
          </a:custGeom>
          <a:solidFill>
            <a:srgbClr val="92B8DD"/>
          </a:solid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DE0D7832-9060-4D1D-B4BC-C82C9CC530D8}"/>
              </a:ext>
            </a:extLst>
          </p:cNvPr>
          <p:cNvSpPr/>
          <p:nvPr/>
        </p:nvSpPr>
        <p:spPr>
          <a:xfrm>
            <a:off x="7176269" y="534052"/>
            <a:ext cx="730505" cy="1737573"/>
          </a:xfrm>
          <a:custGeom>
            <a:avLst/>
            <a:gdLst/>
            <a:ahLst/>
            <a:cxnLst/>
            <a:rect l="l" t="t" r="r" b="b"/>
            <a:pathLst>
              <a:path w="730505" h="1737573">
                <a:moveTo>
                  <a:pt x="0" y="0"/>
                </a:moveTo>
                <a:lnTo>
                  <a:pt x="730505" y="0"/>
                </a:lnTo>
                <a:lnTo>
                  <a:pt x="730505" y="1737574"/>
                </a:lnTo>
                <a:lnTo>
                  <a:pt x="0" y="17375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70">
            <a:extLst>
              <a:ext uri="{FF2B5EF4-FFF2-40B4-BE49-F238E27FC236}">
                <a16:creationId xmlns:a16="http://schemas.microsoft.com/office/drawing/2014/main" id="{BF78BD90-0FF8-4A8C-985B-B0CD1DCABB07}"/>
              </a:ext>
            </a:extLst>
          </p:cNvPr>
          <p:cNvSpPr txBox="1"/>
          <p:nvPr/>
        </p:nvSpPr>
        <p:spPr>
          <a:xfrm>
            <a:off x="881483" y="1013901"/>
            <a:ext cx="6390036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De-identification </a:t>
            </a:r>
          </a:p>
        </p:txBody>
      </p:sp>
      <p:sp>
        <p:nvSpPr>
          <p:cNvPr id="7" name="TextBox 71">
            <a:extLst>
              <a:ext uri="{FF2B5EF4-FFF2-40B4-BE49-F238E27FC236}">
                <a16:creationId xmlns:a16="http://schemas.microsoft.com/office/drawing/2014/main" id="{0172E2E8-9DD3-4A6A-A872-CC49B32C6EB0}"/>
              </a:ext>
            </a:extLst>
          </p:cNvPr>
          <p:cNvSpPr txBox="1"/>
          <p:nvPr/>
        </p:nvSpPr>
        <p:spPr>
          <a:xfrm>
            <a:off x="8283199" y="1013901"/>
            <a:ext cx="6390036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Anonymisation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E1C314-AE89-4216-9BE1-535D2D0016B0}"/>
              </a:ext>
            </a:extLst>
          </p:cNvPr>
          <p:cNvSpPr txBox="1"/>
          <p:nvPr/>
        </p:nvSpPr>
        <p:spPr>
          <a:xfrm>
            <a:off x="881483" y="9164101"/>
            <a:ext cx="141484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some cases you might want to use pseudonymisation techniques instead…we will see this later</a:t>
            </a:r>
          </a:p>
        </p:txBody>
      </p:sp>
    </p:spTree>
    <p:extLst>
      <p:ext uri="{BB962C8B-B14F-4D97-AF65-F5344CB8AC3E}">
        <p14:creationId xmlns:p14="http://schemas.microsoft.com/office/powerpoint/2010/main" val="38163627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7F2E6-115A-FDD1-6045-A3C9FB0EB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078A057-C23A-7D22-F6B5-DFB2666BCF95}"/>
              </a:ext>
            </a:extLst>
          </p:cNvPr>
          <p:cNvGrpSpPr/>
          <p:nvPr/>
        </p:nvGrpSpPr>
        <p:grpSpPr>
          <a:xfrm>
            <a:off x="-1826931" y="661234"/>
            <a:ext cx="11924812" cy="1483210"/>
            <a:chOff x="0" y="0"/>
            <a:chExt cx="2572697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72ACCE5-F312-52D9-339E-C30DAF690B01}"/>
                </a:ext>
              </a:extLst>
            </p:cNvPr>
            <p:cNvSpPr/>
            <p:nvPr/>
          </p:nvSpPr>
          <p:spPr>
            <a:xfrm>
              <a:off x="0" y="0"/>
              <a:ext cx="2572697" cy="390640"/>
            </a:xfrm>
            <a:custGeom>
              <a:avLst/>
              <a:gdLst/>
              <a:ahLst/>
              <a:cxnLst/>
              <a:rect l="l" t="t" r="r" b="b"/>
              <a:pathLst>
                <a:path w="2572697" h="390640">
                  <a:moveTo>
                    <a:pt x="79256" y="0"/>
                  </a:moveTo>
                  <a:lnTo>
                    <a:pt x="2493441" y="0"/>
                  </a:lnTo>
                  <a:cubicBezTo>
                    <a:pt x="2514461" y="0"/>
                    <a:pt x="2534620" y="8350"/>
                    <a:pt x="2549483" y="23214"/>
                  </a:cubicBezTo>
                  <a:cubicBezTo>
                    <a:pt x="2564347" y="38077"/>
                    <a:pt x="2572697" y="58236"/>
                    <a:pt x="2572697" y="79256"/>
                  </a:cubicBezTo>
                  <a:lnTo>
                    <a:pt x="2572697" y="311383"/>
                  </a:lnTo>
                  <a:cubicBezTo>
                    <a:pt x="2572697" y="332403"/>
                    <a:pt x="2564347" y="352563"/>
                    <a:pt x="2549483" y="367426"/>
                  </a:cubicBezTo>
                  <a:cubicBezTo>
                    <a:pt x="2534620" y="382289"/>
                    <a:pt x="2514461" y="390640"/>
                    <a:pt x="2493441" y="390640"/>
                  </a:cubicBezTo>
                  <a:lnTo>
                    <a:pt x="79256" y="390640"/>
                  </a:lnTo>
                  <a:cubicBezTo>
                    <a:pt x="58236" y="390640"/>
                    <a:pt x="38077" y="382289"/>
                    <a:pt x="23214" y="367426"/>
                  </a:cubicBezTo>
                  <a:cubicBezTo>
                    <a:pt x="8350" y="352563"/>
                    <a:pt x="0" y="332403"/>
                    <a:pt x="0" y="311383"/>
                  </a:cubicBezTo>
                  <a:lnTo>
                    <a:pt x="0" y="79256"/>
                  </a:lnTo>
                  <a:cubicBezTo>
                    <a:pt x="0" y="58236"/>
                    <a:pt x="8350" y="38077"/>
                    <a:pt x="23214" y="23214"/>
                  </a:cubicBezTo>
                  <a:cubicBezTo>
                    <a:pt x="38077" y="8350"/>
                    <a:pt x="58236" y="0"/>
                    <a:pt x="792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6D91966-B6DA-7FCB-1535-C8A7720BBDD6}"/>
                </a:ext>
              </a:extLst>
            </p:cNvPr>
            <p:cNvSpPr txBox="1"/>
            <p:nvPr/>
          </p:nvSpPr>
          <p:spPr>
            <a:xfrm>
              <a:off x="0" y="-19050"/>
              <a:ext cx="2572697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B605B1C0-7E82-02F8-7816-3D95750CB170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1149815-86BC-D673-1B8C-4A122895027F}"/>
              </a:ext>
            </a:extLst>
          </p:cNvPr>
          <p:cNvSpPr txBox="1"/>
          <p:nvPr/>
        </p:nvSpPr>
        <p:spPr>
          <a:xfrm>
            <a:off x="881483" y="1013901"/>
            <a:ext cx="8940792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Exercise 4</a:t>
            </a:r>
            <a:endParaRPr lang="en-US" sz="5499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56FFBCF6-71CB-5DA5-2CE4-17A3BC6F4884}"/>
              </a:ext>
            </a:extLst>
          </p:cNvPr>
          <p:cNvSpPr txBox="1"/>
          <p:nvPr/>
        </p:nvSpPr>
        <p:spPr>
          <a:xfrm>
            <a:off x="881483" y="3866955"/>
            <a:ext cx="15896901" cy="1131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GB" sz="2450" spc="202" dirty="0">
                <a:latin typeface="Open Sans"/>
                <a:ea typeface="Open Sans"/>
                <a:cs typeface="Open Sans"/>
              </a:rPr>
              <a:t>A mental health researcher is preparing to share a dataset from a study on young adults with sleep disorders. </a:t>
            </a:r>
            <a:r>
              <a:rPr kumimoji="0" lang="en-GB" sz="2450" b="0" i="0" u="none" strike="noStrike" kern="1200" cap="none" spc="202" normalizeH="0" baseline="0" noProof="0" dirty="0">
                <a:ln>
                  <a:noFill/>
                </a:ln>
                <a:effectLst/>
                <a:uLnTx/>
                <a:uFillTx/>
                <a:latin typeface="Open Sans"/>
                <a:ea typeface="Open Sans"/>
                <a:cs typeface="Open Sans"/>
              </a:rPr>
              <a:t>Direct identifiers like names and email addresses have been removed.</a:t>
            </a:r>
            <a:endParaRPr lang="en-GB" sz="2450" spc="202" dirty="0">
              <a:latin typeface="Open Sans"/>
              <a:ea typeface="Open Sans"/>
              <a:cs typeface="Open Sans"/>
            </a:endParaRPr>
          </a:p>
          <a:p>
            <a:r>
              <a:rPr lang="en-GB" sz="2450" spc="202" dirty="0">
                <a:latin typeface="Open Sans"/>
                <a:ea typeface="Open Sans"/>
                <a:cs typeface="Open Sans"/>
              </a:rPr>
              <a:t>The dataset includes: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CFE20E-8536-4996-A204-3DDF7A07FDE6}"/>
              </a:ext>
            </a:extLst>
          </p:cNvPr>
          <p:cNvSpPr txBox="1"/>
          <p:nvPr/>
        </p:nvSpPr>
        <p:spPr>
          <a:xfrm>
            <a:off x="1022779" y="5200441"/>
            <a:ext cx="8211479" cy="512377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GB" sz="2450" spc="202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rPr>
              <a:t>A</a:t>
            </a:r>
            <a:r>
              <a:rPr kumimoji="0" lang="en-GB" sz="2450" b="0" i="0" u="none" strike="noStrike" kern="1200" cap="none" spc="202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ge</a:t>
            </a:r>
            <a:endParaRPr lang="en-GB" sz="2450" b="0" i="0" u="none" strike="noStrike" kern="1200" cap="none" spc="202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Open Sans"/>
              <a:ea typeface="Open Sans"/>
              <a:cs typeface="Open San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50" b="0" i="0" u="none" strike="noStrike" kern="1200" cap="none" spc="202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Sex</a:t>
            </a:r>
            <a:endParaRPr lang="en-GB" sz="2450" b="0" i="0" u="none" strike="noStrike" kern="1200" cap="none" spc="202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Open Sans"/>
              <a:ea typeface="Open Sans"/>
              <a:cs typeface="Open San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50" b="0" i="0" u="none" strike="noStrike" kern="1200" cap="none" spc="202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Ethnicity</a:t>
            </a:r>
            <a:endParaRPr lang="en-GB" sz="2450" b="0" i="0" u="none" strike="noStrike" kern="1200" cap="none" spc="202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Open Sans"/>
              <a:ea typeface="Open Sans"/>
              <a:cs typeface="Open San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50" b="0" i="0" u="none" strike="noStrike" kern="1200" cap="none" spc="202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Mental health diagnosis (e.g., ADHD, Bipolar)</a:t>
            </a:r>
            <a:endParaRPr lang="en-GB" sz="2450" b="0" i="0" u="none" strike="noStrike" kern="1200" cap="none" spc="202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Open Sans"/>
              <a:ea typeface="Open Sans"/>
              <a:cs typeface="Open Sans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GB" sz="2450" spc="202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rPr>
              <a:t>Work pattern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GB" sz="2450" b="0" i="0" u="none" strike="noStrike" kern="1200" cap="none" spc="202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Prescribed medication</a:t>
            </a:r>
            <a:endParaRPr lang="en-GB" sz="2450" b="0" i="0" u="none" strike="noStrike" kern="1200" cap="none" spc="202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Open Sans"/>
              <a:ea typeface="Open Sans"/>
              <a:cs typeface="Open Sans"/>
            </a:endParaRPr>
          </a:p>
          <a:p>
            <a:pPr>
              <a:lnSpc>
                <a:spcPct val="150000"/>
              </a:lnSpc>
              <a:defRPr/>
            </a:pPr>
            <a:endParaRPr lang="en-GB" sz="2450" b="0" i="0" u="none" strike="noStrike" kern="1200" cap="none" spc="202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2450" spc="202" dirty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endParaRPr lang="en-GB" sz="245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8CD3B6-0590-4312-9F26-9D5C2ED4F648}"/>
              </a:ext>
            </a:extLst>
          </p:cNvPr>
          <p:cNvSpPr txBox="1"/>
          <p:nvPr/>
        </p:nvSpPr>
        <p:spPr>
          <a:xfrm>
            <a:off x="1221725" y="9025601"/>
            <a:ext cx="14402380" cy="122341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450" dirty="0">
                <a:latin typeface="Open Sans"/>
                <a:ea typeface="Open Sans"/>
                <a:cs typeface="Open Sans"/>
              </a:rPr>
              <a:t>Can you spot elements from this dataset from which disclosure would potentially cause </a:t>
            </a:r>
            <a:r>
              <a:rPr lang="en-GB" sz="2450" b="1" spc="202" dirty="0">
                <a:latin typeface="Open Sans"/>
                <a:ea typeface="Open Sans"/>
                <a:cs typeface="Open Sans"/>
              </a:rPr>
              <a:t>harm, stigma, or discrimination? </a:t>
            </a:r>
            <a:endParaRPr lang="en-GB" sz="2450" dirty="0">
              <a:latin typeface="Open Sans"/>
              <a:ea typeface="Open Sans"/>
              <a:cs typeface="Open Sans"/>
            </a:endParaRPr>
          </a:p>
          <a:p>
            <a:endParaRPr lang="en-GB" sz="2450" dirty="0">
              <a:ea typeface="Calibri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E6D7F3-D915-4421-93B7-BCDEC3EECBD6}"/>
              </a:ext>
            </a:extLst>
          </p:cNvPr>
          <p:cNvSpPr txBox="1"/>
          <p:nvPr/>
        </p:nvSpPr>
        <p:spPr>
          <a:xfrm>
            <a:off x="9634256" y="4537980"/>
            <a:ext cx="6513022" cy="399083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endParaRPr lang="en-GB" sz="2450" dirty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450" spc="202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rPr>
              <a:t>Non-prescribed supplements (melatonin, essential oils)</a:t>
            </a:r>
            <a:endParaRPr lang="en-GB" sz="2450" b="0" i="0" u="none" strike="noStrike" kern="1200" cap="none" spc="202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Open Sans"/>
              <a:ea typeface="Open Sans"/>
              <a:cs typeface="Open San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50" b="0" i="0" u="none" strike="noStrike" kern="1200" cap="none" spc="202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Sleep environment details</a:t>
            </a:r>
            <a:endParaRPr lang="en-GB" sz="2450" b="0" i="0" u="none" strike="noStrike" kern="1200" cap="none" spc="202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Open Sans"/>
              <a:ea typeface="Open Sans"/>
              <a:cs typeface="Open San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450" i="1" spc="202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rPr>
              <a:t>PER3</a:t>
            </a:r>
            <a:r>
              <a:rPr lang="en-GB" sz="2450" spc="202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rPr>
              <a:t> (Period circadian regulator) Gene sequencing </a:t>
            </a:r>
            <a:endParaRPr lang="en-GB" sz="2450" b="0" i="0" u="none" strike="noStrike" kern="1200" cap="none" spc="202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Open Sans"/>
              <a:ea typeface="Open Sans"/>
              <a:cs typeface="Open San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450" spc="202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rPr>
              <a:t>Psychotherapy</a:t>
            </a:r>
            <a:r>
              <a:rPr kumimoji="0" lang="en-GB" sz="2450" b="0" i="0" u="none" strike="noStrike" kern="1200" cap="none" spc="202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 attendance</a:t>
            </a:r>
            <a:endParaRPr lang="en-GB" sz="2450"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AB2AEF-C1D5-4864-BCB4-1AAC42D6B8A9}"/>
              </a:ext>
            </a:extLst>
          </p:cNvPr>
          <p:cNvSpPr txBox="1"/>
          <p:nvPr/>
        </p:nvSpPr>
        <p:spPr>
          <a:xfrm>
            <a:off x="14406868" y="600216"/>
            <a:ext cx="3466160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>
                <a:latin typeface="Open Sans"/>
                <a:ea typeface="Open Sans"/>
                <a:cs typeface="Open Sans"/>
              </a:rPr>
              <a:t>Go to Wooclap.com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  <a:p>
            <a:r>
              <a:rPr lang="en-US" sz="2450">
                <a:latin typeface="Open Sans"/>
                <a:ea typeface="Open Sans"/>
                <a:cs typeface="Open Sans"/>
              </a:rPr>
              <a:t>Code CMHN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</p:txBody>
      </p:sp>
      <p:pic>
        <p:nvPicPr>
          <p:cNvPr id="14" name="Picture 13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447CE1AC-CFFE-4F2F-90B1-799FEA705E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5829" y="384355"/>
            <a:ext cx="3061468" cy="314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476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788B9-E501-E504-453E-F1ADFEEB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17A5E04-30DB-6A6C-421D-30F65D776A52}"/>
              </a:ext>
            </a:extLst>
          </p:cNvPr>
          <p:cNvGrpSpPr/>
          <p:nvPr/>
        </p:nvGrpSpPr>
        <p:grpSpPr>
          <a:xfrm>
            <a:off x="-1826931" y="655163"/>
            <a:ext cx="11805730" cy="1489281"/>
            <a:chOff x="0" y="-1599"/>
            <a:chExt cx="3109328" cy="39223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E2B7A42-225B-04A5-D7AB-4A0D39C87C14}"/>
                </a:ext>
              </a:extLst>
            </p:cNvPr>
            <p:cNvSpPr/>
            <p:nvPr/>
          </p:nvSpPr>
          <p:spPr>
            <a:xfrm>
              <a:off x="0" y="0"/>
              <a:ext cx="2960991" cy="390640"/>
            </a:xfrm>
            <a:custGeom>
              <a:avLst/>
              <a:gdLst/>
              <a:ahLst/>
              <a:cxnLst/>
              <a:rect l="l" t="t" r="r" b="b"/>
              <a:pathLst>
                <a:path w="2572697" h="390640">
                  <a:moveTo>
                    <a:pt x="79256" y="0"/>
                  </a:moveTo>
                  <a:lnTo>
                    <a:pt x="2493441" y="0"/>
                  </a:lnTo>
                  <a:cubicBezTo>
                    <a:pt x="2514461" y="0"/>
                    <a:pt x="2534620" y="8350"/>
                    <a:pt x="2549483" y="23214"/>
                  </a:cubicBezTo>
                  <a:cubicBezTo>
                    <a:pt x="2564347" y="38077"/>
                    <a:pt x="2572697" y="58236"/>
                    <a:pt x="2572697" y="79256"/>
                  </a:cubicBezTo>
                  <a:lnTo>
                    <a:pt x="2572697" y="311383"/>
                  </a:lnTo>
                  <a:cubicBezTo>
                    <a:pt x="2572697" y="332403"/>
                    <a:pt x="2564347" y="352563"/>
                    <a:pt x="2549483" y="367426"/>
                  </a:cubicBezTo>
                  <a:cubicBezTo>
                    <a:pt x="2534620" y="382289"/>
                    <a:pt x="2514461" y="390640"/>
                    <a:pt x="2493441" y="390640"/>
                  </a:cubicBezTo>
                  <a:lnTo>
                    <a:pt x="79256" y="390640"/>
                  </a:lnTo>
                  <a:cubicBezTo>
                    <a:pt x="58236" y="390640"/>
                    <a:pt x="38077" y="382289"/>
                    <a:pt x="23214" y="367426"/>
                  </a:cubicBezTo>
                  <a:cubicBezTo>
                    <a:pt x="8350" y="352563"/>
                    <a:pt x="0" y="332403"/>
                    <a:pt x="0" y="311383"/>
                  </a:cubicBezTo>
                  <a:lnTo>
                    <a:pt x="0" y="79256"/>
                  </a:lnTo>
                  <a:cubicBezTo>
                    <a:pt x="0" y="58236"/>
                    <a:pt x="8350" y="38077"/>
                    <a:pt x="23214" y="23214"/>
                  </a:cubicBezTo>
                  <a:cubicBezTo>
                    <a:pt x="38077" y="8350"/>
                    <a:pt x="58236" y="0"/>
                    <a:pt x="792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7B72D9D-FACB-5B41-6E29-463699E944D5}"/>
                </a:ext>
              </a:extLst>
            </p:cNvPr>
            <p:cNvSpPr txBox="1"/>
            <p:nvPr/>
          </p:nvSpPr>
          <p:spPr>
            <a:xfrm>
              <a:off x="0" y="-1599"/>
              <a:ext cx="3109328" cy="3922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68BCFCCA-4966-E241-DA39-A4D6CDF0BB6F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E9DD0F0-4687-A678-DCC3-34593398BA1C}"/>
              </a:ext>
            </a:extLst>
          </p:cNvPr>
          <p:cNvSpPr txBox="1"/>
          <p:nvPr/>
        </p:nvSpPr>
        <p:spPr>
          <a:xfrm>
            <a:off x="881483" y="2340817"/>
            <a:ext cx="17074008" cy="77867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450" b="1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 </a:t>
            </a:r>
            <a:endParaRPr lang="en-US" sz="2450" b="1" dirty="0">
              <a:solidFill>
                <a:srgbClr val="000000"/>
              </a:solidFill>
              <a:latin typeface="Open Sans"/>
              <a:ea typeface="+mn-lt"/>
              <a:cs typeface="+mn-lt"/>
            </a:endParaRPr>
          </a:p>
          <a:p>
            <a:r>
              <a:rPr lang="en-US" sz="2450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Types of personal data that is particularly</a:t>
            </a:r>
            <a:r>
              <a:rPr lang="en-US" sz="2450" b="1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 sensitive</a:t>
            </a:r>
            <a:endParaRPr lang="en-US" sz="2450" dirty="0">
              <a:solidFill>
                <a:srgbClr val="000000"/>
              </a:solidFill>
              <a:latin typeface="Open Sans"/>
              <a:ea typeface="+mn-lt"/>
              <a:cs typeface="+mn-lt"/>
            </a:endParaRPr>
          </a:p>
          <a:p>
            <a:endParaRPr lang="en-US" sz="2450" dirty="0">
              <a:solidFill>
                <a:srgbClr val="000000"/>
              </a:solidFill>
              <a:latin typeface="Open Sans"/>
              <a:ea typeface="+mn-lt"/>
              <a:cs typeface="+mn-lt"/>
            </a:endParaRPr>
          </a:p>
          <a:p>
            <a:pPr marL="457200" indent="-457200">
              <a:buFont typeface="Calibri"/>
              <a:buChar char="-"/>
            </a:pPr>
            <a:r>
              <a:rPr lang="en-US" sz="2450" b="1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If disclosed or misused could potentially lead to harm, discrimination, or </a:t>
            </a:r>
            <a:r>
              <a:rPr lang="en-US" sz="2450" b="1" spc="202" dirty="0" err="1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stigmatisation</a:t>
            </a:r>
            <a:r>
              <a:rPr lang="en-US" sz="2450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 </a:t>
            </a:r>
            <a:endParaRPr lang="en-US" sz="2450" spc="202" dirty="0">
              <a:latin typeface="Open Sans"/>
              <a:ea typeface="Calibri"/>
              <a:cs typeface="Calibri"/>
            </a:endParaRPr>
          </a:p>
          <a:p>
            <a:pPr marL="457200" indent="-457200">
              <a:buFont typeface="Calibri"/>
              <a:buChar char="-"/>
            </a:pPr>
            <a:r>
              <a:rPr lang="en-US" sz="2450" spc="202" dirty="0">
                <a:latin typeface="Open Sans"/>
                <a:ea typeface="+mn-lt"/>
                <a:cs typeface="+mn-lt"/>
              </a:rPr>
              <a:t>Require a </a:t>
            </a:r>
            <a:r>
              <a:rPr lang="en-US" sz="2450" b="1" spc="202" dirty="0">
                <a:latin typeface="Open Sans"/>
                <a:ea typeface="+mn-lt"/>
                <a:cs typeface="+mn-lt"/>
              </a:rPr>
              <a:t>higher level of protection</a:t>
            </a:r>
            <a:endParaRPr lang="en-US" sz="2450" spc="202" dirty="0">
              <a:latin typeface="Open Sans"/>
              <a:ea typeface="Calibri"/>
              <a:cs typeface="Calibri"/>
            </a:endParaRPr>
          </a:p>
          <a:p>
            <a:endParaRPr lang="en-US" sz="2450" dirty="0">
              <a:solidFill>
                <a:srgbClr val="000000"/>
              </a:solidFill>
              <a:latin typeface="Open Sans"/>
              <a:ea typeface="+mn-lt"/>
              <a:cs typeface="+mn-lt"/>
            </a:endParaRPr>
          </a:p>
          <a:p>
            <a:r>
              <a:rPr lang="en-US" sz="2450" b="1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Examples (according to GDPR):</a:t>
            </a:r>
            <a:r>
              <a:rPr lang="en-US" sz="2450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 </a:t>
            </a:r>
            <a:endParaRPr lang="en-US" sz="2450" dirty="0">
              <a:latin typeface="Open Sans"/>
              <a:ea typeface="Calibri"/>
              <a:cs typeface="Calibri"/>
            </a:endParaRPr>
          </a:p>
          <a:p>
            <a:endParaRPr lang="en-US" sz="2450" dirty="0">
              <a:latin typeface="Open Sans"/>
              <a:ea typeface="Calibri"/>
              <a:cs typeface="Calibri"/>
            </a:endParaRPr>
          </a:p>
          <a:p>
            <a:pPr marL="342900" indent="-342900">
              <a:buFont typeface="Calibri"/>
              <a:buChar char="-"/>
            </a:pPr>
            <a:r>
              <a:rPr lang="en-US" sz="2450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Ethnicity </a:t>
            </a:r>
          </a:p>
          <a:p>
            <a:pPr marL="342900" indent="-342900">
              <a:buFont typeface="Calibri"/>
              <a:buChar char="-"/>
            </a:pPr>
            <a:r>
              <a:rPr lang="en-US" sz="2450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Sexual orientation</a:t>
            </a:r>
          </a:p>
          <a:p>
            <a:pPr marL="342900" indent="-342900">
              <a:buFont typeface="Calibri"/>
              <a:buChar char="-"/>
            </a:pPr>
            <a:r>
              <a:rPr lang="en-US" sz="2450" spc="202" dirty="0">
                <a:latin typeface="Open Sans"/>
                <a:ea typeface="Calibri"/>
                <a:cs typeface="Calibri"/>
              </a:rPr>
              <a:t>Political beliefs, religion</a:t>
            </a:r>
          </a:p>
          <a:p>
            <a:pPr marL="342900" indent="-342900">
              <a:buFont typeface="Calibri"/>
              <a:buChar char="-"/>
            </a:pPr>
            <a:r>
              <a:rPr lang="en-US" sz="2450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Income/Salary </a:t>
            </a:r>
            <a:endParaRPr lang="en-US" sz="2450" dirty="0">
              <a:latin typeface="Open Sans"/>
              <a:ea typeface="Calibri"/>
              <a:cs typeface="Calibri"/>
            </a:endParaRPr>
          </a:p>
          <a:p>
            <a:pPr marL="342900" indent="-342900">
              <a:buFont typeface="Calibri"/>
              <a:buChar char="-"/>
            </a:pPr>
            <a:r>
              <a:rPr lang="en-US" sz="2450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Genetic data</a:t>
            </a:r>
          </a:p>
          <a:p>
            <a:pPr marL="342900" indent="-342900">
              <a:buFont typeface="Calibri"/>
              <a:buChar char="-"/>
            </a:pPr>
            <a:r>
              <a:rPr lang="en-US" sz="2450" spc="202" dirty="0">
                <a:solidFill>
                  <a:srgbClr val="000000"/>
                </a:solidFill>
                <a:latin typeface="Open Sans"/>
                <a:ea typeface="+mn-lt"/>
                <a:cs typeface="+mn-lt"/>
              </a:rPr>
              <a:t>Data concerning health</a:t>
            </a:r>
          </a:p>
          <a:p>
            <a:pPr lvl="1"/>
            <a:r>
              <a:rPr lang="en-US" sz="2450" spc="202" dirty="0">
                <a:latin typeface="Open Sans"/>
                <a:ea typeface="Calibri"/>
                <a:cs typeface="Calibri"/>
              </a:rPr>
              <a:t>e.g.: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50" spc="202" dirty="0">
                <a:latin typeface="Open Sans"/>
                <a:ea typeface="Calibri"/>
                <a:cs typeface="Calibri"/>
              </a:rPr>
              <a:t>Use of medications 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50" spc="202" dirty="0">
                <a:latin typeface="Open Sans"/>
                <a:ea typeface="Calibri"/>
                <a:cs typeface="Calibri"/>
              </a:rPr>
              <a:t>Medical diagnosis</a:t>
            </a:r>
            <a:endParaRPr lang="en-US" sz="2450" dirty="0">
              <a:latin typeface="Open Sans"/>
              <a:ea typeface="Calibri"/>
              <a:cs typeface="Calibri"/>
            </a:endParaRPr>
          </a:p>
          <a:p>
            <a:pPr marL="800100" lvl="1" indent="-342900">
              <a:buFont typeface="Courier New"/>
              <a:buChar char="o"/>
            </a:pPr>
            <a:r>
              <a:rPr lang="en-US" sz="2450" spc="202" dirty="0">
                <a:latin typeface="Open Sans"/>
                <a:ea typeface="Calibri"/>
                <a:cs typeface="Calibri"/>
              </a:rPr>
              <a:t>Disability information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50" spc="202" dirty="0">
                <a:latin typeface="Open Sans"/>
                <a:ea typeface="Calibri"/>
                <a:cs typeface="Calibri"/>
              </a:rPr>
              <a:t>Medical visits...</a:t>
            </a:r>
          </a:p>
          <a:p>
            <a:pPr marL="342900" indent="-342900">
              <a:buFont typeface="Calibri"/>
              <a:buChar char="-"/>
            </a:pPr>
            <a:endParaRPr lang="en-US" sz="2450" spc="202" dirty="0">
              <a:latin typeface="Open Sans"/>
              <a:ea typeface="Calibri"/>
              <a:cs typeface="Calibri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987A3D36-7249-3F6E-98A3-A1B95DDE2C06}"/>
              </a:ext>
            </a:extLst>
          </p:cNvPr>
          <p:cNvSpPr txBox="1"/>
          <p:nvPr/>
        </p:nvSpPr>
        <p:spPr>
          <a:xfrm>
            <a:off x="881483" y="1013901"/>
            <a:ext cx="8283497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Special Category data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BA75BD-3891-4E37-A28B-2B055D2616D2}"/>
              </a:ext>
            </a:extLst>
          </p:cNvPr>
          <p:cNvSpPr txBox="1"/>
          <p:nvPr/>
        </p:nvSpPr>
        <p:spPr>
          <a:xfrm>
            <a:off x="8229600" y="8642100"/>
            <a:ext cx="10058400" cy="846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50" b="1" i="0" u="none" strike="noStrike" kern="1200" cap="none" spc="202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Calibri"/>
                <a:cs typeface="Calibri"/>
              </a:rPr>
              <a:t> </a:t>
            </a:r>
            <a:endParaRPr kumimoji="0" lang="en-US" sz="245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Calibri"/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50" b="0" i="0" u="none" strike="noStrike" kern="1200" cap="none" spc="202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Calibri"/>
                <a:cs typeface="Calibri"/>
              </a:rPr>
              <a:t>But it also depends on data context…</a:t>
            </a:r>
            <a:endParaRPr kumimoji="0" lang="en-US" sz="24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90830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3BA9E-95EE-AEFC-F19F-F20DD64C5D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AA0394D-0EC5-8A54-8861-A5132AE9EAD3}"/>
              </a:ext>
            </a:extLst>
          </p:cNvPr>
          <p:cNvGrpSpPr/>
          <p:nvPr/>
        </p:nvGrpSpPr>
        <p:grpSpPr>
          <a:xfrm>
            <a:off x="-1826931" y="661234"/>
            <a:ext cx="17248785" cy="1483210"/>
            <a:chOff x="0" y="0"/>
            <a:chExt cx="3453641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1482C1C-DA6E-EE11-224F-617D747FA622}"/>
                </a:ext>
              </a:extLst>
            </p:cNvPr>
            <p:cNvSpPr/>
            <p:nvPr/>
          </p:nvSpPr>
          <p:spPr>
            <a:xfrm>
              <a:off x="0" y="0"/>
              <a:ext cx="3453641" cy="390640"/>
            </a:xfrm>
            <a:custGeom>
              <a:avLst/>
              <a:gdLst/>
              <a:ahLst/>
              <a:cxnLst/>
              <a:rect l="l" t="t" r="r" b="b"/>
              <a:pathLst>
                <a:path w="3453641" h="390640">
                  <a:moveTo>
                    <a:pt x="59040" y="0"/>
                  </a:moveTo>
                  <a:lnTo>
                    <a:pt x="3394601" y="0"/>
                  </a:lnTo>
                  <a:cubicBezTo>
                    <a:pt x="3427208" y="0"/>
                    <a:pt x="3453641" y="26433"/>
                    <a:pt x="3453641" y="59040"/>
                  </a:cubicBezTo>
                  <a:lnTo>
                    <a:pt x="3453641" y="331600"/>
                  </a:lnTo>
                  <a:cubicBezTo>
                    <a:pt x="3453641" y="347258"/>
                    <a:pt x="3447421" y="362275"/>
                    <a:pt x="3436349" y="373347"/>
                  </a:cubicBezTo>
                  <a:cubicBezTo>
                    <a:pt x="3425277" y="384419"/>
                    <a:pt x="3410260" y="390640"/>
                    <a:pt x="3394601" y="390640"/>
                  </a:cubicBezTo>
                  <a:lnTo>
                    <a:pt x="59040" y="390640"/>
                  </a:lnTo>
                  <a:cubicBezTo>
                    <a:pt x="26433" y="390640"/>
                    <a:pt x="0" y="364207"/>
                    <a:pt x="0" y="331600"/>
                  </a:cubicBezTo>
                  <a:lnTo>
                    <a:pt x="0" y="59040"/>
                  </a:lnTo>
                  <a:cubicBezTo>
                    <a:pt x="0" y="26433"/>
                    <a:pt x="26433" y="0"/>
                    <a:pt x="59040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CE75E65-4B8F-13D1-E764-6C053776D875}"/>
                </a:ext>
              </a:extLst>
            </p:cNvPr>
            <p:cNvSpPr txBox="1"/>
            <p:nvPr/>
          </p:nvSpPr>
          <p:spPr>
            <a:xfrm>
              <a:off x="0" y="-19050"/>
              <a:ext cx="3453641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A05E755D-1190-EC3F-8C56-1C3390C07861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A19220D7-FE6B-EC2E-06ED-2937D7FF8D70}"/>
              </a:ext>
            </a:extLst>
          </p:cNvPr>
          <p:cNvSpPr txBox="1"/>
          <p:nvPr/>
        </p:nvSpPr>
        <p:spPr>
          <a:xfrm>
            <a:off x="606061" y="1013901"/>
            <a:ext cx="14641261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Step 3 – Apply Anonymisation Techniques</a:t>
            </a:r>
            <a:endParaRPr lang="en-US" dirty="0"/>
          </a:p>
        </p:txBody>
      </p:sp>
      <p:pic>
        <p:nvPicPr>
          <p:cNvPr id="42" name="Picture 41" descr="A diagram of a step by step&#10;&#10;AI-generated content may be incorrect.">
            <a:extLst>
              <a:ext uri="{FF2B5EF4-FFF2-40B4-BE49-F238E27FC236}">
                <a16:creationId xmlns:a16="http://schemas.microsoft.com/office/drawing/2014/main" id="{875CCDBC-6E1F-2331-02CE-BAF8DB1A37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08" b="-389"/>
          <a:stretch>
            <a:fillRect/>
          </a:stretch>
        </p:blipFill>
        <p:spPr>
          <a:xfrm>
            <a:off x="1877144" y="3046383"/>
            <a:ext cx="13498337" cy="5574508"/>
          </a:xfrm>
          <a:prstGeom prst="rect">
            <a:avLst/>
          </a:prstGeom>
        </p:spPr>
      </p:pic>
      <p:sp>
        <p:nvSpPr>
          <p:cNvPr id="45" name="TextBox 9">
            <a:extLst>
              <a:ext uri="{FF2B5EF4-FFF2-40B4-BE49-F238E27FC236}">
                <a16:creationId xmlns:a16="http://schemas.microsoft.com/office/drawing/2014/main" id="{BAB326FF-1256-5259-AC3A-F12CEC1B7571}"/>
              </a:ext>
            </a:extLst>
          </p:cNvPr>
          <p:cNvSpPr txBox="1"/>
          <p:nvPr/>
        </p:nvSpPr>
        <p:spPr>
          <a:xfrm>
            <a:off x="10839542" y="9266028"/>
            <a:ext cx="5315953" cy="233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875"/>
              </a:lnSpc>
            </a:pPr>
            <a:r>
              <a:rPr lang="en-US" sz="1500" spc="121">
                <a:solidFill>
                  <a:srgbClr val="000000"/>
                </a:solidFill>
                <a:ea typeface="+mn-lt"/>
                <a:cs typeface="+mn-lt"/>
                <a:sym typeface="Open Sans Itali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guide-to-basic-anonymisation-(updated-24-july-2024).pdf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575D005C-7066-1A8D-77F8-8F6C12412D88}"/>
              </a:ext>
            </a:extLst>
          </p:cNvPr>
          <p:cNvSpPr/>
          <p:nvPr/>
        </p:nvSpPr>
        <p:spPr>
          <a:xfrm>
            <a:off x="8273919" y="8749274"/>
            <a:ext cx="721894" cy="117307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2468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93BB90-2187-5AE2-143E-900EF993B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25FF451-CEBF-65C7-742A-52E74E2514FD}"/>
              </a:ext>
            </a:extLst>
          </p:cNvPr>
          <p:cNvGrpSpPr/>
          <p:nvPr/>
        </p:nvGrpSpPr>
        <p:grpSpPr>
          <a:xfrm>
            <a:off x="-1826931" y="661234"/>
            <a:ext cx="16993488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EDC06B0-CD81-BA40-AFBB-A1314AD29215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DCE1DBB-1749-9AF0-D682-DA640737D743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9099A08B-17EE-538A-6DE4-41DA64ABCD27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293B423B-856B-977F-4154-58179D583D41}"/>
              </a:ext>
            </a:extLst>
          </p:cNvPr>
          <p:cNvSpPr txBox="1"/>
          <p:nvPr/>
        </p:nvSpPr>
        <p:spPr>
          <a:xfrm>
            <a:off x="881483" y="1013901"/>
            <a:ext cx="14265541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 dirty="0">
                <a:solidFill>
                  <a:srgbClr val="000000"/>
                </a:solidFill>
                <a:ea typeface="+mn-lt"/>
                <a:cs typeface="+mn-lt"/>
                <a:sym typeface="Open Sans Bold"/>
              </a:rPr>
              <a:t>Before You Choose an Anonymisation Technique</a:t>
            </a:r>
            <a:endParaRPr lang="en-US" b="1" dirty="0">
              <a:ea typeface="Calibri"/>
              <a:cs typeface="Calibri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DB83E-2DE8-441E-6441-7E92823A5DA1}"/>
              </a:ext>
            </a:extLst>
          </p:cNvPr>
          <p:cNvSpPr txBox="1"/>
          <p:nvPr/>
        </p:nvSpPr>
        <p:spPr>
          <a:xfrm>
            <a:off x="1151626" y="3017088"/>
            <a:ext cx="14010914" cy="63787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450" b="1" dirty="0">
                <a:latin typeface="Open Sans"/>
                <a:ea typeface="Open Sans"/>
                <a:cs typeface="Open Sans"/>
              </a:rPr>
              <a:t>Understand your data</a:t>
            </a:r>
            <a:r>
              <a:rPr lang="en-US" sz="2450" dirty="0">
                <a:latin typeface="Open Sans"/>
                <a:ea typeface="Open Sans"/>
                <a:cs typeface="Open Sans"/>
              </a:rPr>
              <a:t> – Know which variables are direct, indirect, or sensitive to people like you (clinicians, researchers).</a:t>
            </a:r>
          </a:p>
          <a:p>
            <a:pPr>
              <a:lnSpc>
                <a:spcPct val="150000"/>
              </a:lnSpc>
            </a:pPr>
            <a:endParaRPr lang="en-US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450" b="1" dirty="0">
                <a:latin typeface="Open Sans"/>
                <a:ea typeface="Open Sans"/>
                <a:cs typeface="Open Sans"/>
              </a:rPr>
              <a:t>Balance privacy and utility</a:t>
            </a:r>
            <a:r>
              <a:rPr lang="en-US" sz="2450" dirty="0">
                <a:latin typeface="Open Sans"/>
                <a:ea typeface="Open Sans"/>
                <a:cs typeface="Open Sans"/>
              </a:rPr>
              <a:t> – The more anonymous the data, the less useful it may become for research.</a:t>
            </a:r>
          </a:p>
          <a:p>
            <a:pPr>
              <a:lnSpc>
                <a:spcPct val="150000"/>
              </a:lnSpc>
            </a:pPr>
            <a:endParaRPr lang="en-US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450" b="1" dirty="0">
                <a:latin typeface="Open Sans"/>
                <a:ea typeface="Open Sans"/>
                <a:cs typeface="Open Sans"/>
              </a:rPr>
              <a:t>Plan ahead</a:t>
            </a:r>
            <a:r>
              <a:rPr lang="en-US" sz="2450" dirty="0">
                <a:latin typeface="Open Sans"/>
                <a:ea typeface="Open Sans"/>
                <a:cs typeface="Open Sans"/>
              </a:rPr>
              <a:t> – Anonymisation should be considered early, not after data is collected.</a:t>
            </a:r>
          </a:p>
          <a:p>
            <a:pPr>
              <a:lnSpc>
                <a:spcPct val="150000"/>
              </a:lnSpc>
            </a:pPr>
            <a:endParaRPr lang="en-US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450" b="1" dirty="0">
                <a:latin typeface="Open Sans"/>
                <a:ea typeface="Open Sans"/>
                <a:cs typeface="Open Sans"/>
              </a:rPr>
              <a:t>Choose technique by variable type</a:t>
            </a:r>
            <a:r>
              <a:rPr lang="en-US" sz="2450" dirty="0">
                <a:latin typeface="Open Sans"/>
                <a:ea typeface="Open Sans"/>
                <a:cs typeface="Open Sans"/>
              </a:rPr>
              <a:t> – Use the right method for each kind of data (e.g., </a:t>
            </a:r>
            <a:r>
              <a:rPr lang="en-US" sz="2450" dirty="0" err="1">
                <a:latin typeface="Open Sans"/>
                <a:ea typeface="Open Sans"/>
                <a:cs typeface="Open Sans"/>
              </a:rPr>
              <a:t>generalise</a:t>
            </a:r>
            <a:r>
              <a:rPr lang="en-US" sz="2450" dirty="0">
                <a:latin typeface="Open Sans"/>
                <a:ea typeface="Open Sans"/>
                <a:cs typeface="Open Sans"/>
              </a:rPr>
              <a:t> age, mask emails, suppress rare conditions).</a:t>
            </a:r>
          </a:p>
          <a:p>
            <a:pPr>
              <a:lnSpc>
                <a:spcPct val="150000"/>
              </a:lnSpc>
            </a:pPr>
            <a:endParaRPr lang="en-US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8048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D08AE-3F43-CF91-DD3C-E4DE073E1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63B929F-8990-D8F0-ACFA-72288A3F249C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4C4229C-406A-6DCC-1BCD-F1571D90858B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2141B2B-96A0-8EB3-3949-87F08F92AD22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755993FA-E595-DDD1-26CE-3E9D0C6E2E6D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BFF129B-8249-E5D4-FDFD-E5288ED7E3E1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Technique 1- Data Masking </a:t>
            </a:r>
            <a:endParaRPr lang="en-US" sz="5450" dirty="0">
              <a:ea typeface="Calibri"/>
              <a:cs typeface="Calibri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C55454-4060-AB1A-412C-DB332A6F496E}"/>
              </a:ext>
            </a:extLst>
          </p:cNvPr>
          <p:cNvSpPr txBox="1"/>
          <p:nvPr/>
        </p:nvSpPr>
        <p:spPr>
          <a:xfrm>
            <a:off x="1259457" y="2822994"/>
            <a:ext cx="15682821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 Bold"/>
                <a:ea typeface="Open Sans Bold"/>
                <a:cs typeface="Open Sans Bold"/>
              </a:rPr>
              <a:t>Replace part or all of a data value with a placeholder (e.g., *, XXX).​</a:t>
            </a:r>
          </a:p>
          <a:p>
            <a:pPr marL="539115" indent="-274320">
              <a:buFont typeface="Arial"/>
              <a:buChar char="•"/>
            </a:pPr>
            <a:r>
              <a:rPr lang="en-US" sz="2450" spc="202" dirty="0">
                <a:latin typeface="Open Sans"/>
                <a:ea typeface="Open Sans"/>
                <a:cs typeface="Open Sans"/>
              </a:rPr>
              <a:t>Applied on: Direct identifiers.​</a:t>
            </a:r>
          </a:p>
        </p:txBody>
      </p:sp>
      <p:graphicFrame>
        <p:nvGraphicFramePr>
          <p:cNvPr id="45" name="Table 44">
            <a:extLst>
              <a:ext uri="{FF2B5EF4-FFF2-40B4-BE49-F238E27FC236}">
                <a16:creationId xmlns:a16="http://schemas.microsoft.com/office/drawing/2014/main" id="{EAE7FC46-19CC-2EB4-D460-25146109A2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1348795"/>
              </p:ext>
            </p:extLst>
          </p:nvPr>
        </p:nvGraphicFramePr>
        <p:xfrm>
          <a:off x="1811547" y="4140679"/>
          <a:ext cx="14595228" cy="20170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865076">
                  <a:extLst>
                    <a:ext uri="{9D8B030D-6E8A-4147-A177-3AD203B41FA5}">
                      <a16:colId xmlns:a16="http://schemas.microsoft.com/office/drawing/2014/main" val="3837412040"/>
                    </a:ext>
                  </a:extLst>
                </a:gridCol>
                <a:gridCol w="4865076">
                  <a:extLst>
                    <a:ext uri="{9D8B030D-6E8A-4147-A177-3AD203B41FA5}">
                      <a16:colId xmlns:a16="http://schemas.microsoft.com/office/drawing/2014/main" val="3487352352"/>
                    </a:ext>
                  </a:extLst>
                </a:gridCol>
                <a:gridCol w="4865076">
                  <a:extLst>
                    <a:ext uri="{9D8B030D-6E8A-4147-A177-3AD203B41FA5}">
                      <a16:colId xmlns:a16="http://schemas.microsoft.com/office/drawing/2014/main" val="251879271"/>
                    </a:ext>
                  </a:extLst>
                </a:gridCol>
              </a:tblGrid>
              <a:tr h="672360">
                <a:tc>
                  <a:txBody>
                    <a:bodyPr/>
                    <a:lstStyle/>
                    <a:p>
                      <a:r>
                        <a:rPr lang="en-US" sz="2800" b="1">
                          <a:solidFill>
                            <a:srgbClr val="FFFFFF"/>
                          </a:solidFill>
                          <a:effectLst/>
                        </a:rPr>
                        <a:t>Email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>
                          <a:solidFill>
                            <a:srgbClr val="FFFFFF"/>
                          </a:solidFill>
                          <a:effectLst/>
                        </a:rPr>
                        <a:t>Sleep Time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>
                          <a:solidFill>
                            <a:srgbClr val="FFFFFF"/>
                          </a:solidFill>
                          <a:effectLst/>
                        </a:rPr>
                        <a:t>Address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5772727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JohnDi@example.com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Between 10 pm to 6 am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Falt 1, Example street, EH12JA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4735812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MariMi@example.com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Between 12 am to 8 am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8 Middle Building, EH165TU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43863"/>
                  </a:ext>
                </a:extLst>
              </a:tr>
            </a:tbl>
          </a:graphicData>
        </a:graphic>
      </p:graphicFrame>
      <p:graphicFrame>
        <p:nvGraphicFramePr>
          <p:cNvPr id="47" name="Table 46">
            <a:extLst>
              <a:ext uri="{FF2B5EF4-FFF2-40B4-BE49-F238E27FC236}">
                <a16:creationId xmlns:a16="http://schemas.microsoft.com/office/drawing/2014/main" id="{5887C182-2E13-03CC-68F1-34919E773E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3278343"/>
              </p:ext>
            </p:extLst>
          </p:nvPr>
        </p:nvGraphicFramePr>
        <p:xfrm>
          <a:off x="2135037" y="7591245"/>
          <a:ext cx="13481538" cy="20170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93846">
                  <a:extLst>
                    <a:ext uri="{9D8B030D-6E8A-4147-A177-3AD203B41FA5}">
                      <a16:colId xmlns:a16="http://schemas.microsoft.com/office/drawing/2014/main" val="2066729226"/>
                    </a:ext>
                  </a:extLst>
                </a:gridCol>
                <a:gridCol w="4493846">
                  <a:extLst>
                    <a:ext uri="{9D8B030D-6E8A-4147-A177-3AD203B41FA5}">
                      <a16:colId xmlns:a16="http://schemas.microsoft.com/office/drawing/2014/main" val="2929743771"/>
                    </a:ext>
                  </a:extLst>
                </a:gridCol>
                <a:gridCol w="4493846">
                  <a:extLst>
                    <a:ext uri="{9D8B030D-6E8A-4147-A177-3AD203B41FA5}">
                      <a16:colId xmlns:a16="http://schemas.microsoft.com/office/drawing/2014/main" val="1448139829"/>
                    </a:ext>
                  </a:extLst>
                </a:gridCol>
              </a:tblGrid>
              <a:tr h="672360">
                <a:tc>
                  <a:txBody>
                    <a:bodyPr/>
                    <a:lstStyle/>
                    <a:p>
                      <a:r>
                        <a:rPr lang="en-US" sz="2800" b="1">
                          <a:solidFill>
                            <a:srgbClr val="FFFFFF"/>
                          </a:solidFill>
                          <a:effectLst/>
                        </a:rPr>
                        <a:t>Email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>
                          <a:solidFill>
                            <a:srgbClr val="FFFFFF"/>
                          </a:solidFill>
                          <a:effectLst/>
                        </a:rPr>
                        <a:t>Sleep Time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>
                          <a:solidFill>
                            <a:srgbClr val="FFFFFF"/>
                          </a:solidFill>
                          <a:effectLst/>
                        </a:rPr>
                        <a:t>Address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16319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J*****@example.com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Between 10 pm to 6 am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EH1xxx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718417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M****@example.com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Between 12 am to 8 am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effectLst/>
                        </a:rPr>
                        <a:t>EH16xxx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6892541"/>
                  </a:ext>
                </a:extLst>
              </a:tr>
            </a:tbl>
          </a:graphicData>
        </a:graphic>
      </p:graphicFrame>
      <p:sp>
        <p:nvSpPr>
          <p:cNvPr id="48" name="Arrow: Down 47">
            <a:extLst>
              <a:ext uri="{FF2B5EF4-FFF2-40B4-BE49-F238E27FC236}">
                <a16:creationId xmlns:a16="http://schemas.microsoft.com/office/drawing/2014/main" id="{BD10A147-53FB-BA43-2424-7B5B4BBF6780}"/>
              </a:ext>
            </a:extLst>
          </p:cNvPr>
          <p:cNvSpPr/>
          <p:nvPr/>
        </p:nvSpPr>
        <p:spPr>
          <a:xfrm>
            <a:off x="8219924" y="6599174"/>
            <a:ext cx="1758461" cy="732692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076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4A1F7-CAEC-3E80-345B-6A56F4071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910EE95-91F3-82E4-9A82-085B342BB704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1A8DDEC-C21E-8555-365F-AA25ADF42108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2B1CBAE-EACE-EEF2-6DE3-A4D74750B471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3298A49F-138B-F346-A270-980F0534FC54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970502A-3EE0-A3C2-BA11-F5AB50C2C530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Technique 1- Data Masking </a:t>
            </a:r>
            <a:endParaRPr lang="en-US" sz="5450" dirty="0">
              <a:ea typeface="Calibri"/>
              <a:cs typeface="Calibri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47C0A00-4118-49A8-EF54-CD5A0EB3B321}"/>
              </a:ext>
            </a:extLst>
          </p:cNvPr>
          <p:cNvSpPr txBox="1"/>
          <p:nvPr/>
        </p:nvSpPr>
        <p:spPr>
          <a:xfrm>
            <a:off x="1259457" y="2822994"/>
            <a:ext cx="15682821" cy="8463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Retaining the structure or appearance of data without exposing its content, so that the data still "works" in your system, analysis, or demo — while protecting identity.</a:t>
            </a:r>
            <a:endParaRPr lang="en-US" sz="2450" b="1">
              <a:latin typeface="Open Sans"/>
              <a:ea typeface="+mn-lt"/>
              <a:cs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E621EF-B698-2BAD-2B8A-4A3DE0C8406D}"/>
              </a:ext>
            </a:extLst>
          </p:cNvPr>
          <p:cNvSpPr txBox="1"/>
          <p:nvPr/>
        </p:nvSpPr>
        <p:spPr>
          <a:xfrm>
            <a:off x="1259457" y="4462012"/>
            <a:ext cx="6085935" cy="12234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Pros: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 dirty="0">
                <a:latin typeface="Open Sans"/>
                <a:ea typeface="+mn-lt"/>
                <a:cs typeface="+mn-lt"/>
              </a:rPr>
              <a:t>Simple 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 dirty="0">
                <a:latin typeface="Open Sans"/>
                <a:ea typeface="+mn-lt"/>
                <a:cs typeface="+mn-lt"/>
              </a:rPr>
              <a:t>Retains the structure </a:t>
            </a:r>
            <a:endParaRPr lang="en-US" sz="2450">
              <a:latin typeface="Open Sans"/>
              <a:ea typeface="+mn-lt"/>
              <a:cs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DBD059-BA2D-8B37-1109-31ED51E2E057}"/>
              </a:ext>
            </a:extLst>
          </p:cNvPr>
          <p:cNvSpPr txBox="1"/>
          <p:nvPr/>
        </p:nvSpPr>
        <p:spPr>
          <a:xfrm>
            <a:off x="8570344" y="4462012"/>
            <a:ext cx="6085935" cy="12234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Cons:</a:t>
            </a:r>
            <a:endParaRPr lang="en-US" sz="2450">
              <a:latin typeface="Open Sans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 dirty="0">
                <a:latin typeface="Open Sans"/>
                <a:ea typeface="+mn-lt"/>
                <a:cs typeface="+mn-lt"/>
              </a:rPr>
              <a:t>Still reversible if not done carefully and perfectly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38CB5A-310C-3196-61A9-C51B1FD37294}"/>
              </a:ext>
            </a:extLst>
          </p:cNvPr>
          <p:cNvSpPr txBox="1"/>
          <p:nvPr/>
        </p:nvSpPr>
        <p:spPr>
          <a:xfrm>
            <a:off x="1259456" y="6834276"/>
            <a:ext cx="13914406" cy="19774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When to Use It - Example </a:t>
            </a:r>
          </a:p>
          <a:p>
            <a:endParaRPr lang="en-US" sz="2450" b="1" spc="202" dirty="0">
              <a:latin typeface="Open Sans"/>
              <a:ea typeface="+mn-lt"/>
              <a:cs typeface="+mn-lt"/>
            </a:endParaRPr>
          </a:p>
          <a:p>
            <a:r>
              <a:rPr lang="en-US" sz="2450" spc="202" dirty="0">
                <a:latin typeface="Open Sans"/>
                <a:ea typeface="+mn-lt"/>
                <a:cs typeface="+mn-lt"/>
              </a:rPr>
              <a:t>When format is NHS a field must be exactly 10 characters (like an NHS number or ID), you can mask it as 12*****890 — this keeps the format working in your software or demo, without revealing the real </a:t>
            </a:r>
            <a:r>
              <a:rPr lang="en-US" sz="2450" spc="202" dirty="0" err="1">
                <a:latin typeface="Open Sans"/>
                <a:ea typeface="+mn-lt"/>
                <a:cs typeface="+mn-lt"/>
              </a:rPr>
              <a:t>value.eeded</a:t>
            </a:r>
            <a:r>
              <a:rPr lang="en-US" sz="2450" spc="202" dirty="0">
                <a:latin typeface="Open Sans"/>
                <a:ea typeface="+mn-lt"/>
                <a:cs typeface="+mn-lt"/>
              </a:rPr>
              <a:t> but not content; 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1625562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E426D-4D24-81EA-115B-0F657D99E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4A87CE8-A94B-987F-5844-60753BD8B490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DC8F935-E203-4936-2739-8B63269D3CD2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A5A6E8F-AC12-42A0-8749-B2642B5375AD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EEB5B2F2-8822-7B76-6F31-AFFB7283C304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0C994D0-48E9-1B4A-AFBD-1628139C1A5E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 2- </a:t>
            </a:r>
            <a:r>
              <a:rPr lang="en-US" sz="5450" b="1" err="1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Generalisation</a:t>
            </a:r>
            <a:endParaRPr lang="en-US" sz="5450">
              <a:latin typeface="Open Sans"/>
              <a:ea typeface="Calibri"/>
              <a:cs typeface="Calibri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11E539C-869D-630A-42AA-2BF4E6D4CABF}"/>
              </a:ext>
            </a:extLst>
          </p:cNvPr>
          <p:cNvSpPr txBox="1"/>
          <p:nvPr/>
        </p:nvSpPr>
        <p:spPr>
          <a:xfrm>
            <a:off x="1259457" y="2822994"/>
            <a:ext cx="15682821" cy="8463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Replace specific values with broader categories. </a:t>
            </a:r>
            <a:endParaRPr lang="en-US" sz="2450">
              <a:latin typeface="Open Sans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50" b="1" spc="202" dirty="0">
                <a:latin typeface="Open Sans"/>
                <a:ea typeface="+mn-lt"/>
                <a:cs typeface="+mn-lt"/>
              </a:rPr>
              <a:t>Applied on: </a:t>
            </a:r>
            <a:r>
              <a:rPr lang="en-US" sz="2450" spc="202" dirty="0">
                <a:latin typeface="Open Sans"/>
                <a:ea typeface="+mn-lt"/>
                <a:cs typeface="+mn-lt"/>
              </a:rPr>
              <a:t>indirect identifiers/Sensitive variables while keeping utility.</a:t>
            </a:r>
            <a:endParaRPr lang="en-US" sz="2450">
              <a:latin typeface="Open Sans"/>
              <a:ea typeface="+mn-lt"/>
              <a:cs typeface="+mn-lt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77B9D0B-0158-7CEB-E3DA-CE27C31393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094796"/>
              </p:ext>
            </p:extLst>
          </p:nvPr>
        </p:nvGraphicFramePr>
        <p:xfrm>
          <a:off x="1940943" y="4657609"/>
          <a:ext cx="3868615" cy="40341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868615">
                  <a:extLst>
                    <a:ext uri="{9D8B030D-6E8A-4147-A177-3AD203B41FA5}">
                      <a16:colId xmlns:a16="http://schemas.microsoft.com/office/drawing/2014/main" val="3710661858"/>
                    </a:ext>
                  </a:extLst>
                </a:gridCol>
              </a:tblGrid>
              <a:tr h="672360">
                <a:tc>
                  <a:txBody>
                    <a:bodyPr/>
                    <a:lstStyle/>
                    <a:p>
                      <a:r>
                        <a:rPr lang="en-US" sz="36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Sleep Duration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2586955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600" dirty="0">
                          <a:effectLst/>
                          <a:latin typeface="Open Sans"/>
                        </a:rPr>
                        <a:t>6.2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470837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600" dirty="0">
                          <a:effectLst/>
                          <a:latin typeface="Open Sans"/>
                        </a:rPr>
                        <a:t>7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0004183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600" dirty="0">
                          <a:effectLst/>
                          <a:latin typeface="Open Sans"/>
                        </a:rPr>
                        <a:t>8.5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142319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600" dirty="0">
                          <a:effectLst/>
                          <a:latin typeface="Open Sans"/>
                        </a:rPr>
                        <a:t>5.5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0710376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600" dirty="0">
                          <a:effectLst/>
                          <a:latin typeface="Open Sans"/>
                        </a:rPr>
                        <a:t>6.7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09407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28FFA75-8BD8-E56F-E44A-7448D1E1D1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8902703"/>
              </p:ext>
            </p:extLst>
          </p:nvPr>
        </p:nvGraphicFramePr>
        <p:xfrm>
          <a:off x="8410755" y="4658264"/>
          <a:ext cx="3810000" cy="40341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810000">
                  <a:extLst>
                    <a:ext uri="{9D8B030D-6E8A-4147-A177-3AD203B41FA5}">
                      <a16:colId xmlns:a16="http://schemas.microsoft.com/office/drawing/2014/main" val="3460480639"/>
                    </a:ext>
                  </a:extLst>
                </a:gridCol>
              </a:tblGrid>
              <a:tr h="672360">
                <a:tc>
                  <a:txBody>
                    <a:bodyPr/>
                    <a:lstStyle/>
                    <a:p>
                      <a:r>
                        <a:rPr lang="en-US" sz="36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Sleep Duration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5056385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6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1649136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600" dirty="0">
                          <a:effectLst/>
                          <a:latin typeface="Open Sans"/>
                        </a:rPr>
                        <a:t>7-9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4521581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600" dirty="0">
                          <a:effectLst/>
                          <a:latin typeface="Open Sans"/>
                        </a:rPr>
                        <a:t>7-9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5292581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6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4173570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6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6211648"/>
                  </a:ext>
                </a:extLst>
              </a:tr>
            </a:tbl>
          </a:graphicData>
        </a:graphic>
      </p:graphicFrame>
      <p:sp>
        <p:nvSpPr>
          <p:cNvPr id="15" name="Arrow: Down 14">
            <a:extLst>
              <a:ext uri="{FF2B5EF4-FFF2-40B4-BE49-F238E27FC236}">
                <a16:creationId xmlns:a16="http://schemas.microsoft.com/office/drawing/2014/main" id="{E74446C6-6985-4940-FCE7-ECEBA5A4F1DD}"/>
              </a:ext>
            </a:extLst>
          </p:cNvPr>
          <p:cNvSpPr/>
          <p:nvPr/>
        </p:nvSpPr>
        <p:spPr>
          <a:xfrm rot="16200000">
            <a:off x="6106452" y="6318815"/>
            <a:ext cx="1758461" cy="732692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4367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5ACAEC-8A53-26F2-69E9-4122F3684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0E3B087-2CC7-1780-0172-443710E5B5DC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C33D266-55EB-8B71-21AD-179B40F76E27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0261171-CE36-DE43-CA6F-E6B0FB7E9DFD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87B0B998-B1D3-7886-B762-E21B9D4D99F1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2F6940EE-8311-0B5A-724F-D20E7417EFA4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 2- </a:t>
            </a:r>
            <a:r>
              <a:rPr lang="en-US" sz="5450" b="1" err="1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Generalisation</a:t>
            </a:r>
            <a:endParaRPr lang="en-US" sz="5450">
              <a:latin typeface="Open Sans"/>
              <a:ea typeface="Calibri"/>
              <a:cs typeface="Calibri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5501675-4FE4-37A4-B4AC-193BD9F62736}"/>
              </a:ext>
            </a:extLst>
          </p:cNvPr>
          <p:cNvSpPr txBox="1"/>
          <p:nvPr/>
        </p:nvSpPr>
        <p:spPr>
          <a:xfrm>
            <a:off x="1237891" y="2305409"/>
            <a:ext cx="15682821" cy="4693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What If we Have identifiers?</a:t>
            </a:r>
            <a:endParaRPr lang="en-US" sz="2450">
              <a:latin typeface="Open Sans"/>
              <a:ea typeface="Calibri"/>
              <a:cs typeface="Calibri"/>
            </a:endParaRP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B01FDEDB-DD0E-7AA6-1AB6-02E224DB5A0D}"/>
              </a:ext>
            </a:extLst>
          </p:cNvPr>
          <p:cNvSpPr/>
          <p:nvPr/>
        </p:nvSpPr>
        <p:spPr>
          <a:xfrm rot="16200000">
            <a:off x="10204000" y="5995324"/>
            <a:ext cx="1758461" cy="732692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85C3004-6BE9-BF49-384F-76EAFB010A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33325"/>
              </p:ext>
            </p:extLst>
          </p:nvPr>
        </p:nvGraphicFramePr>
        <p:xfrm>
          <a:off x="884207" y="2989398"/>
          <a:ext cx="3223846" cy="6723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223846">
                  <a:extLst>
                    <a:ext uri="{9D8B030D-6E8A-4147-A177-3AD203B41FA5}">
                      <a16:colId xmlns:a16="http://schemas.microsoft.com/office/drawing/2014/main" val="209655157"/>
                    </a:ext>
                  </a:extLst>
                </a:gridCol>
              </a:tblGrid>
              <a:tr h="672360">
                <a:tc>
                  <a:txBody>
                    <a:bodyPr/>
                    <a:lstStyle/>
                    <a:p>
                      <a:r>
                        <a:rPr lang="en-US" sz="32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Sleep Duration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467655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Open Sans"/>
                        </a:rPr>
                        <a:t>6.2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9023820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Open Sans"/>
                        </a:rPr>
                        <a:t>7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187052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Open Sans"/>
                        </a:rPr>
                        <a:t>8.5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541430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Open Sans"/>
                        </a:rPr>
                        <a:t>5.5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847325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Open Sans"/>
                        </a:rPr>
                        <a:t>6.7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1591743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Open Sans"/>
                        </a:rPr>
                        <a:t>15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948893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Open Sans"/>
                        </a:rPr>
                        <a:t>9.5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790219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Open Sans"/>
                        </a:rPr>
                        <a:t>4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491324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Open Sans"/>
                        </a:rPr>
                        <a:t>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9052418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165A264-1369-0BB2-61C7-E7D6AAE54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411954"/>
              </p:ext>
            </p:extLst>
          </p:nvPr>
        </p:nvGraphicFramePr>
        <p:xfrm>
          <a:off x="12120113" y="2989398"/>
          <a:ext cx="2989211" cy="6723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989211">
                  <a:extLst>
                    <a:ext uri="{9D8B030D-6E8A-4147-A177-3AD203B41FA5}">
                      <a16:colId xmlns:a16="http://schemas.microsoft.com/office/drawing/2014/main" val="2876164058"/>
                    </a:ext>
                  </a:extLst>
                </a:gridCol>
              </a:tblGrid>
              <a:tr h="672360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Sleep Duration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3570443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361986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7-9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048378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7-9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453474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11237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0548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above 9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81864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above 9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064657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less than 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545804"/>
                  </a:ext>
                </a:extLst>
              </a:tr>
              <a:tr h="67236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9618431"/>
                  </a:ext>
                </a:extLst>
              </a:tr>
            </a:tbl>
          </a:graphicData>
        </a:graphic>
      </p:graphicFrame>
      <p:pic>
        <p:nvPicPr>
          <p:cNvPr id="18" name="Picture 17" descr="A graph with blue dots&#10;&#10;AI-generated content may be incorrect.">
            <a:extLst>
              <a:ext uri="{FF2B5EF4-FFF2-40B4-BE49-F238E27FC236}">
                <a16:creationId xmlns:a16="http://schemas.microsoft.com/office/drawing/2014/main" id="{48AEF649-618E-3E18-D6D5-F5180607F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898" y="4328394"/>
            <a:ext cx="5950430" cy="376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833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CAA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054042" y="274773"/>
            <a:ext cx="2281963" cy="4563927"/>
          </a:xfrm>
          <a:custGeom>
            <a:avLst/>
            <a:gdLst/>
            <a:ahLst/>
            <a:cxnLst/>
            <a:rect l="l" t="t" r="r" b="b"/>
            <a:pathLst>
              <a:path w="2281963" h="4563927">
                <a:moveTo>
                  <a:pt x="0" y="0"/>
                </a:moveTo>
                <a:lnTo>
                  <a:pt x="2281963" y="0"/>
                </a:lnTo>
                <a:lnTo>
                  <a:pt x="2281963" y="4563927"/>
                </a:lnTo>
                <a:lnTo>
                  <a:pt x="0" y="45639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529510" y="1129008"/>
            <a:ext cx="10268088" cy="1083161"/>
            <a:chOff x="0" y="0"/>
            <a:chExt cx="4203781" cy="44344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03781" cy="443449"/>
            </a:xfrm>
            <a:custGeom>
              <a:avLst/>
              <a:gdLst/>
              <a:ahLst/>
              <a:cxnLst/>
              <a:rect l="l" t="t" r="r" b="b"/>
              <a:pathLst>
                <a:path w="4203781" h="443449">
                  <a:moveTo>
                    <a:pt x="75398" y="0"/>
                  </a:moveTo>
                  <a:lnTo>
                    <a:pt x="4128383" y="0"/>
                  </a:lnTo>
                  <a:cubicBezTo>
                    <a:pt x="4148379" y="0"/>
                    <a:pt x="4167557" y="7944"/>
                    <a:pt x="4181697" y="22084"/>
                  </a:cubicBezTo>
                  <a:cubicBezTo>
                    <a:pt x="4195837" y="36223"/>
                    <a:pt x="4203781" y="55401"/>
                    <a:pt x="4203781" y="75398"/>
                  </a:cubicBezTo>
                  <a:lnTo>
                    <a:pt x="4203781" y="368051"/>
                  </a:lnTo>
                  <a:cubicBezTo>
                    <a:pt x="4203781" y="388048"/>
                    <a:pt x="4195837" y="407225"/>
                    <a:pt x="4181697" y="421365"/>
                  </a:cubicBezTo>
                  <a:cubicBezTo>
                    <a:pt x="4167557" y="435505"/>
                    <a:pt x="4148379" y="443449"/>
                    <a:pt x="4128383" y="443449"/>
                  </a:cubicBezTo>
                  <a:lnTo>
                    <a:pt x="75398" y="443449"/>
                  </a:lnTo>
                  <a:cubicBezTo>
                    <a:pt x="55401" y="443449"/>
                    <a:pt x="36223" y="435505"/>
                    <a:pt x="22084" y="421365"/>
                  </a:cubicBezTo>
                  <a:cubicBezTo>
                    <a:pt x="7944" y="407225"/>
                    <a:pt x="0" y="388048"/>
                    <a:pt x="0" y="368051"/>
                  </a:cubicBezTo>
                  <a:lnTo>
                    <a:pt x="0" y="75398"/>
                  </a:lnTo>
                  <a:cubicBezTo>
                    <a:pt x="0" y="55401"/>
                    <a:pt x="7944" y="36223"/>
                    <a:pt x="22084" y="22084"/>
                  </a:cubicBezTo>
                  <a:cubicBezTo>
                    <a:pt x="36223" y="7944"/>
                    <a:pt x="55401" y="0"/>
                    <a:pt x="7539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4203781" cy="4624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577522"/>
            <a:ext cx="3928458" cy="3928458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>
            <a:off x="13755402" y="8786866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4"/>
                </a:lnTo>
                <a:lnTo>
                  <a:pt x="0" y="47143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  <p:sp>
        <p:nvSpPr>
          <p:cNvPr id="10" name="TextBox 10"/>
          <p:cNvSpPr txBox="1"/>
          <p:nvPr/>
        </p:nvSpPr>
        <p:spPr>
          <a:xfrm>
            <a:off x="4462190" y="1270078"/>
            <a:ext cx="7896300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>
                <a:solidFill>
                  <a:srgbClr val="22222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Workshop Overview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14451" y="2772605"/>
            <a:ext cx="8743344" cy="6579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7525" lvl="1" indent="-258445" algn="l">
              <a:lnSpc>
                <a:spcPts val="5229"/>
              </a:lnSpc>
              <a:buFont typeface="Arial"/>
              <a:buChar char="•"/>
            </a:pPr>
            <a:r>
              <a:rPr lang="en-US" sz="2450" b="1" spc="194" dirty="0">
                <a:solidFill>
                  <a:srgbClr val="E1E8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  <a:ea typeface="Open Sans"/>
                <a:cs typeface="Open Sans"/>
                <a:sym typeface="Open Sans"/>
              </a:rPr>
              <a:t>Obligations and Regulations</a:t>
            </a:r>
            <a:endParaRPr lang="en-US" sz="24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/>
              <a:ea typeface="Calibri"/>
              <a:cs typeface="Calibri"/>
            </a:endParaRPr>
          </a:p>
          <a:p>
            <a:pPr marL="517525" lvl="1" indent="-258445" algn="l">
              <a:lnSpc>
                <a:spcPts val="5229"/>
              </a:lnSpc>
              <a:buFont typeface="Arial"/>
              <a:buChar char="•"/>
            </a:pPr>
            <a:r>
              <a:rPr lang="en-US" sz="2450" b="1" spc="194" dirty="0">
                <a:solidFill>
                  <a:srgbClr val="E1E8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  <a:ea typeface="Open Sans"/>
                <a:cs typeface="Open Sans"/>
                <a:sym typeface="Open Sans"/>
              </a:rPr>
              <a:t>Making Data Available</a:t>
            </a:r>
            <a:endParaRPr lang="en-US" sz="2450" b="1" spc="194" dirty="0">
              <a:solidFill>
                <a:srgbClr val="E1E8E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/>
              <a:ea typeface="Open Sans"/>
              <a:cs typeface="Open Sans"/>
            </a:endParaRPr>
          </a:p>
          <a:p>
            <a:pPr marL="517525" lvl="1" indent="-258445" algn="l">
              <a:lnSpc>
                <a:spcPts val="5229"/>
              </a:lnSpc>
              <a:buFont typeface="Arial"/>
              <a:buChar char="•"/>
            </a:pPr>
            <a:r>
              <a:rPr lang="en-US" sz="2450" b="1" spc="194" dirty="0">
                <a:solidFill>
                  <a:srgbClr val="E1E8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  <a:ea typeface="Open Sans"/>
                <a:cs typeface="Open Sans"/>
                <a:sym typeface="Open Sans"/>
              </a:rPr>
              <a:t>Personal Data</a:t>
            </a:r>
            <a:endParaRPr lang="en-US" sz="2450" b="1" spc="194" dirty="0">
              <a:solidFill>
                <a:srgbClr val="E1E8E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/>
              <a:ea typeface="Open Sans"/>
              <a:cs typeface="Open Sans"/>
            </a:endParaRPr>
          </a:p>
          <a:p>
            <a:pPr marL="517525" lvl="1" indent="-258445" algn="l">
              <a:lnSpc>
                <a:spcPts val="5229"/>
              </a:lnSpc>
              <a:buFont typeface="Arial"/>
              <a:buChar char="•"/>
            </a:pPr>
            <a:r>
              <a:rPr lang="en-US" sz="2450" b="1" spc="194" dirty="0">
                <a:solidFill>
                  <a:srgbClr val="E1E8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  <a:ea typeface="Open Sans"/>
                <a:cs typeface="Open Sans"/>
                <a:sym typeface="Open Sans"/>
              </a:rPr>
              <a:t>Direct and Indirect Identifiers</a:t>
            </a:r>
            <a:endParaRPr lang="en-US" sz="2450" b="1" spc="194" dirty="0">
              <a:solidFill>
                <a:srgbClr val="E1E8E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/>
              <a:ea typeface="Open Sans"/>
              <a:cs typeface="Open Sans"/>
            </a:endParaRPr>
          </a:p>
          <a:p>
            <a:pPr marL="517525" lvl="1" indent="-258445" algn="l">
              <a:lnSpc>
                <a:spcPts val="5229"/>
              </a:lnSpc>
              <a:buFont typeface="Arial"/>
              <a:buChar char="•"/>
            </a:pPr>
            <a:r>
              <a:rPr lang="en-US" sz="2450" b="1" spc="194" dirty="0">
                <a:solidFill>
                  <a:srgbClr val="E1E8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  <a:ea typeface="Open Sans"/>
                <a:cs typeface="Open Sans"/>
                <a:sym typeface="Open Sans"/>
              </a:rPr>
              <a:t>De-identification VS Anonymisation </a:t>
            </a:r>
            <a:endParaRPr lang="en-US" sz="2450" b="1" spc="194" dirty="0">
              <a:solidFill>
                <a:srgbClr val="E1E8E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/>
              <a:ea typeface="Open Sans"/>
              <a:cs typeface="Open Sans"/>
            </a:endParaRPr>
          </a:p>
          <a:p>
            <a:pPr marL="517525" lvl="1" indent="-258445" algn="l">
              <a:lnSpc>
                <a:spcPts val="5229"/>
              </a:lnSpc>
              <a:buFont typeface="Arial"/>
              <a:buChar char="•"/>
            </a:pPr>
            <a:r>
              <a:rPr lang="en-US" sz="2450" b="1" spc="194" dirty="0">
                <a:solidFill>
                  <a:srgbClr val="E1E8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  <a:ea typeface="Open Sans"/>
                <a:cs typeface="Open Sans"/>
                <a:sym typeface="Open Sans"/>
              </a:rPr>
              <a:t>Anonymisation Techniques</a:t>
            </a:r>
            <a:endParaRPr lang="en-US" sz="2450" b="1" spc="194" dirty="0">
              <a:solidFill>
                <a:srgbClr val="E1E8E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/>
              <a:ea typeface="Open Sans"/>
              <a:cs typeface="Open Sans"/>
            </a:endParaRPr>
          </a:p>
          <a:p>
            <a:pPr marL="517525" lvl="1" indent="-258445" algn="l">
              <a:lnSpc>
                <a:spcPts val="5229"/>
              </a:lnSpc>
              <a:buFont typeface="Arial"/>
              <a:buChar char="•"/>
            </a:pPr>
            <a:r>
              <a:rPr lang="en-US" sz="2450" b="1" spc="194" dirty="0">
                <a:solidFill>
                  <a:srgbClr val="E1E8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  <a:ea typeface="Open Sans"/>
                <a:cs typeface="Open Sans"/>
                <a:sym typeface="Open Sans"/>
              </a:rPr>
              <a:t>Pseudonymisation VS Anonymisation </a:t>
            </a:r>
            <a:endParaRPr lang="en-US" sz="2450" b="1" spc="194" dirty="0">
              <a:solidFill>
                <a:srgbClr val="E1E8E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/>
              <a:ea typeface="Open Sans"/>
              <a:cs typeface="Open Sans"/>
            </a:endParaRPr>
          </a:p>
          <a:p>
            <a:pPr marL="517525" lvl="1" indent="-258445" algn="l">
              <a:lnSpc>
                <a:spcPts val="5229"/>
              </a:lnSpc>
              <a:buFont typeface="Arial"/>
              <a:buChar char="•"/>
            </a:pPr>
            <a:r>
              <a:rPr lang="en-US" sz="2450" b="1" spc="194" dirty="0">
                <a:solidFill>
                  <a:srgbClr val="E1E8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  <a:ea typeface="Open Sans"/>
                <a:cs typeface="Open Sans"/>
                <a:sym typeface="Open Sans"/>
              </a:rPr>
              <a:t>Anonymisation Tools </a:t>
            </a:r>
            <a:endParaRPr lang="en-US" sz="2450" b="1" spc="194" dirty="0">
              <a:solidFill>
                <a:srgbClr val="E1E8E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/>
              <a:ea typeface="Open Sans"/>
              <a:cs typeface="Open Sans"/>
            </a:endParaRPr>
          </a:p>
          <a:p>
            <a:pPr marL="517525" lvl="1" indent="-258445" algn="l">
              <a:lnSpc>
                <a:spcPts val="5229"/>
              </a:lnSpc>
              <a:buFont typeface="Arial"/>
              <a:buChar char="•"/>
            </a:pPr>
            <a:r>
              <a:rPr lang="en-US" sz="2450" b="1" spc="194" dirty="0">
                <a:solidFill>
                  <a:srgbClr val="E1E8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  <a:ea typeface="Open Sans"/>
                <a:cs typeface="Open Sans"/>
                <a:sym typeface="Open Sans"/>
              </a:rPr>
              <a:t>Hands-on Exercise</a:t>
            </a:r>
            <a:endParaRPr lang="en-US" sz="2450" b="1" spc="194" dirty="0">
              <a:solidFill>
                <a:srgbClr val="E1E8E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/>
              <a:ea typeface="Open Sans"/>
              <a:cs typeface="Open Sans"/>
            </a:endParaRPr>
          </a:p>
          <a:p>
            <a:pPr marL="517525" lvl="1" indent="-258445">
              <a:lnSpc>
                <a:spcPts val="5229"/>
              </a:lnSpc>
              <a:buFont typeface="Arial"/>
              <a:buChar char="•"/>
            </a:pPr>
            <a:r>
              <a:rPr lang="en-US" sz="2450" b="1" spc="194" dirty="0">
                <a:solidFill>
                  <a:srgbClr val="E1E8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  <a:ea typeface="Open Sans"/>
                <a:cs typeface="Open Sans"/>
              </a:rPr>
              <a:t>Final considerations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AA39B6-32D4-DA9C-CD25-C209D01CE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BC4387D-3D8E-0C3F-B4FA-C9E46116F0E5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2E5EC78-8F35-E478-C818-E9EF95AB7167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9A601FF-BD92-8804-837F-B82FF97D821B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B13ECDEC-F04A-A78D-D003-0315BC286E3E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 2- </a:t>
            </a:r>
            <a:r>
              <a:rPr lang="en-US" sz="5450" b="1" err="1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Generalisation</a:t>
            </a:r>
            <a:endParaRPr lang="en-US" sz="5450">
              <a:latin typeface="Open Sans"/>
              <a:ea typeface="Open Sans"/>
              <a:cs typeface="Open Sans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EBE1E76B-EFC3-4217-8912-02188EB9670C}"/>
              </a:ext>
            </a:extLst>
          </p:cNvPr>
          <p:cNvSpPr txBox="1"/>
          <p:nvPr/>
        </p:nvSpPr>
        <p:spPr>
          <a:xfrm>
            <a:off x="1182711" y="2478185"/>
            <a:ext cx="5668228" cy="8463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 b="1" dirty="0">
                <a:latin typeface="Open Sans"/>
                <a:ea typeface="Open Sans"/>
                <a:cs typeface="Open Sans"/>
              </a:rPr>
              <a:t>Generalisation in descriptive texts</a:t>
            </a:r>
          </a:p>
          <a:p>
            <a:endParaRPr lang="en-GB" sz="2450" b="1" dirty="0">
              <a:latin typeface="Open Sans"/>
              <a:ea typeface="Open Sans"/>
              <a:cs typeface="Open Sans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BDD99468-66DA-43F2-9294-DA4C2926C88F}"/>
              </a:ext>
            </a:extLst>
          </p:cNvPr>
          <p:cNvSpPr txBox="1"/>
          <p:nvPr/>
        </p:nvSpPr>
        <p:spPr>
          <a:xfrm>
            <a:off x="1182711" y="2950994"/>
            <a:ext cx="13647331" cy="8463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 dirty="0">
                <a:latin typeface="Open Sans"/>
                <a:ea typeface="Open Sans"/>
                <a:cs typeface="Open Sans"/>
              </a:rPr>
              <a:t>Generalise the meaning of a detailed text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r>
              <a:rPr lang="en-GB" sz="2450" dirty="0">
                <a:latin typeface="Open Sans"/>
                <a:ea typeface="Open Sans"/>
                <a:cs typeface="Open Sans"/>
              </a:rPr>
              <a:t>(e.g., patient’s clinical information; diagnosis; participant description of an event) 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9CA552EB-6E2C-4C52-B2F0-3A7409B3AEF3}"/>
              </a:ext>
            </a:extLst>
          </p:cNvPr>
          <p:cNvSpPr txBox="1"/>
          <p:nvPr/>
        </p:nvSpPr>
        <p:spPr>
          <a:xfrm>
            <a:off x="2793308" y="4302338"/>
            <a:ext cx="15324379" cy="122341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“My depressive symptoms got worse right after 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</a:rPr>
              <a:t>my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</a:rPr>
              <a:t>brother David died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in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highlight>
                  <a:srgbClr val="00FF00"/>
                </a:highlight>
                <a:latin typeface="Open Sans"/>
                <a:ea typeface="Open Sans"/>
                <a:cs typeface="Open Sans"/>
              </a:rPr>
              <a:t>the London Marks &amp; Spencer 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highlight>
                  <a:srgbClr val="00FF00"/>
                </a:highlight>
                <a:latin typeface="Open Sans"/>
                <a:ea typeface="Open Sans"/>
                <a:cs typeface="Open Sans"/>
              </a:rPr>
              <a:t>fire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. It got worse around Christmas when I was alone in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  <a:latin typeface="Open Sans"/>
                <a:ea typeface="Open Sans"/>
                <a:cs typeface="Open Sans"/>
              </a:rPr>
              <a:t>my flat in Camden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.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Dr Leslie Aubrey 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said I might have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highlight>
                  <a:srgbClr val="C0C0C0"/>
                </a:highlight>
                <a:latin typeface="Open Sans"/>
                <a:ea typeface="Open Sans"/>
                <a:cs typeface="Open Sans"/>
              </a:rPr>
              <a:t>bipolar disorder type II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highlight>
                  <a:srgbClr val="C0C0C0"/>
                </a:highlight>
                <a:latin typeface="Open Sans"/>
                <a:ea typeface="Open Sans"/>
                <a:cs typeface="Open Sans"/>
              </a:rPr>
              <a:t>,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 but I didn’t want to tell anyone, especially not my boss at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LNER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.”</a:t>
            </a: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F8085D5D-38A2-4A85-BE2F-D199A97FDD57}"/>
              </a:ext>
            </a:extLst>
          </p:cNvPr>
          <p:cNvSpPr txBox="1"/>
          <p:nvPr/>
        </p:nvSpPr>
        <p:spPr>
          <a:xfrm>
            <a:off x="2901138" y="5965691"/>
            <a:ext cx="15109968" cy="122341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“My depressive symptoms got worse right after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</a:rPr>
              <a:t>the loss of a family member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 in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highlight>
                  <a:srgbClr val="00FF00"/>
                </a:highlight>
                <a:latin typeface="Open Sans"/>
                <a:ea typeface="Open Sans"/>
                <a:cs typeface="Open Sans"/>
              </a:rPr>
              <a:t>a public accident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. It got worse around Christmas when I was alone in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  <a:latin typeface="Open Sans"/>
                <a:ea typeface="Open Sans"/>
                <a:cs typeface="Open Sans"/>
              </a:rPr>
              <a:t>my flat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. My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psychiatrist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 said I might have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highlight>
                  <a:srgbClr val="C0C0C0"/>
                </a:highlight>
                <a:latin typeface="Open Sans"/>
                <a:ea typeface="Open Sans"/>
                <a:cs typeface="Open Sans"/>
              </a:rPr>
              <a:t>bipolar disorder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, but I didn’t want to tell anyone, especially not my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employer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.”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66AE1772-55DC-4457-9FCA-79E6493DFB26}"/>
              </a:ext>
            </a:extLst>
          </p:cNvPr>
          <p:cNvSpPr txBox="1"/>
          <p:nvPr/>
        </p:nvSpPr>
        <p:spPr>
          <a:xfrm>
            <a:off x="2814874" y="7622026"/>
            <a:ext cx="15109968" cy="122341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“My depressive symptoms got worse right after 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</a:rPr>
              <a:t>a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</a:rPr>
              <a:t>traumatic loss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. It got worse around the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holidays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 when I was alone in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  <a:latin typeface="Open Sans"/>
                <a:ea typeface="Open Sans"/>
                <a:cs typeface="Open Sans"/>
              </a:rPr>
              <a:t>my home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. My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medical professional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 said I might have 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highlight>
                  <a:srgbClr val="C0C0C0"/>
                </a:highlight>
                <a:latin typeface="Open Sans"/>
                <a:ea typeface="Open Sans"/>
                <a:cs typeface="Open Sans"/>
              </a:rPr>
              <a:t>a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highlight>
                  <a:srgbClr val="C0C0C0"/>
                </a:highlight>
                <a:latin typeface="Open Sans"/>
                <a:ea typeface="Open Sans"/>
                <a:cs typeface="Open Sans"/>
              </a:rPr>
              <a:t>mental health disorder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, but I didn’t want to tell anyone, especially not my </a:t>
            </a:r>
            <a:r>
              <a:rPr lang="en-GB" sz="2450" b="1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employer</a:t>
            </a:r>
            <a:r>
              <a:rPr lang="en-GB" sz="2450" i="1">
                <a:solidFill>
                  <a:schemeClr val="bg2">
                    <a:lumMod val="50000"/>
                  </a:schemeClr>
                </a:solidFill>
                <a:latin typeface="Open Sans"/>
                <a:ea typeface="Open Sans"/>
                <a:cs typeface="Open Sans"/>
              </a:rPr>
              <a:t>.”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63734CD7-34E1-48B7-BBE7-D336612BC1DE}"/>
              </a:ext>
            </a:extLst>
          </p:cNvPr>
          <p:cNvSpPr txBox="1"/>
          <p:nvPr/>
        </p:nvSpPr>
        <p:spPr>
          <a:xfrm>
            <a:off x="241677" y="4432025"/>
            <a:ext cx="1739020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 b="1">
                <a:solidFill>
                  <a:schemeClr val="bg2">
                    <a:lumMod val="25000"/>
                  </a:schemeClr>
                </a:solidFill>
                <a:latin typeface="Open Sans"/>
                <a:ea typeface="Open Sans"/>
                <a:cs typeface="Open Sans"/>
              </a:rPr>
              <a:t>Original transcript</a:t>
            </a:r>
          </a:p>
        </p:txBody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E88F234C-095C-4C66-81D7-1457884E85F6}"/>
              </a:ext>
            </a:extLst>
          </p:cNvPr>
          <p:cNvSpPr txBox="1"/>
          <p:nvPr/>
        </p:nvSpPr>
        <p:spPr>
          <a:xfrm>
            <a:off x="241677" y="6189283"/>
            <a:ext cx="2293744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 b="1">
                <a:solidFill>
                  <a:schemeClr val="bg2">
                    <a:lumMod val="25000"/>
                  </a:schemeClr>
                </a:solidFill>
                <a:latin typeface="Open Sans"/>
                <a:ea typeface="Open Sans"/>
                <a:cs typeface="Open Sans"/>
              </a:rPr>
              <a:t>Generalised 1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DE00E6F2-04B3-467C-9419-1E2335113407}"/>
              </a:ext>
            </a:extLst>
          </p:cNvPr>
          <p:cNvSpPr txBox="1"/>
          <p:nvPr/>
        </p:nvSpPr>
        <p:spPr>
          <a:xfrm>
            <a:off x="244091" y="7622939"/>
            <a:ext cx="2496695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 b="1">
                <a:solidFill>
                  <a:schemeClr val="bg2">
                    <a:lumMod val="25000"/>
                  </a:schemeClr>
                </a:solidFill>
                <a:latin typeface="Open Sans"/>
                <a:ea typeface="Open Sans"/>
                <a:cs typeface="Open Sans"/>
              </a:rPr>
              <a:t>Generalised 2</a:t>
            </a:r>
          </a:p>
        </p:txBody>
      </p:sp>
    </p:spTree>
    <p:extLst>
      <p:ext uri="{BB962C8B-B14F-4D97-AF65-F5344CB8AC3E}">
        <p14:creationId xmlns:p14="http://schemas.microsoft.com/office/powerpoint/2010/main" val="24333287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D1519-FBFD-5A0E-9BAE-515CAED7A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8C3BD34-333A-BDE6-8429-D9621FBCB87C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03694FE-DE02-8E45-C0FF-D63DC8DB5F66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CE3DEF6-50B0-CC9D-2CB7-CAF508CC3A42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F946517D-E76E-4D6F-88B2-1B16CB560DC8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20433824-2A6C-8718-394D-2553575EBD42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 2- </a:t>
            </a:r>
            <a:r>
              <a:rPr lang="en-US" sz="5450" b="1" err="1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Generalisation</a:t>
            </a:r>
            <a:endParaRPr lang="en-US" sz="5450">
              <a:latin typeface="Open Sans"/>
              <a:ea typeface="Calibri"/>
              <a:cs typeface="Calibri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F6FEDE4-B670-16A5-54E7-F6A5ABDEEDE3}"/>
              </a:ext>
            </a:extLst>
          </p:cNvPr>
          <p:cNvSpPr txBox="1"/>
          <p:nvPr/>
        </p:nvSpPr>
        <p:spPr>
          <a:xfrm>
            <a:off x="871269" y="2564201"/>
            <a:ext cx="17321839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50" b="1" spc="202" dirty="0">
                <a:latin typeface="Open Sans"/>
                <a:ea typeface="Open Sans Bold"/>
                <a:cs typeface="Open Sans Bold"/>
              </a:rPr>
              <a:t>When exact detail is too granular; grouping helps protect identity while retaining meaning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1D93DE-0E3F-484C-7715-BF0A1854F189}"/>
              </a:ext>
            </a:extLst>
          </p:cNvPr>
          <p:cNvSpPr txBox="1"/>
          <p:nvPr/>
        </p:nvSpPr>
        <p:spPr>
          <a:xfrm>
            <a:off x="1690778" y="3556238"/>
            <a:ext cx="6085935" cy="12234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>
                <a:latin typeface="Open Sans"/>
                <a:ea typeface="Open Sans"/>
                <a:cs typeface="Open Sans"/>
              </a:rPr>
              <a:t>Pros:</a:t>
            </a:r>
            <a:endParaRPr lang="en-US" sz="2450" b="1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 Reduces re-ID risk 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endParaRPr lang="en-US" sz="2450" spc="202">
              <a:latin typeface="Open Sans"/>
              <a:ea typeface="Open Sans"/>
              <a:cs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8746F8-CC34-E555-6BAC-DF1DCEF6514E}"/>
              </a:ext>
            </a:extLst>
          </p:cNvPr>
          <p:cNvSpPr txBox="1"/>
          <p:nvPr/>
        </p:nvSpPr>
        <p:spPr>
          <a:xfrm>
            <a:off x="9001665" y="3556238"/>
            <a:ext cx="6085935" cy="12234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Open Sans"/>
                <a:cs typeface="Open Sans"/>
              </a:rPr>
              <a:t>Cons:</a:t>
            </a:r>
            <a:endParaRPr lang="en-US" sz="2450" dirty="0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 dirty="0">
                <a:latin typeface="Open Sans"/>
                <a:ea typeface="Open Sans"/>
                <a:cs typeface="Open Sans"/>
              </a:rPr>
              <a:t> Can reduce data granularity</a:t>
            </a:r>
            <a:endParaRPr lang="en-US" sz="2450" dirty="0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 dirty="0">
                <a:latin typeface="Open Sans"/>
                <a:ea typeface="Open Sans"/>
                <a:cs typeface="Open Sans"/>
              </a:rPr>
              <a:t> Loss of analytical power</a:t>
            </a:r>
            <a:endParaRPr lang="en-US" sz="245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87D698-67BC-E34C-5263-D180F0BDEBCB}"/>
              </a:ext>
            </a:extLst>
          </p:cNvPr>
          <p:cNvSpPr txBox="1"/>
          <p:nvPr/>
        </p:nvSpPr>
        <p:spPr>
          <a:xfrm>
            <a:off x="1173192" y="5799106"/>
            <a:ext cx="13914406" cy="23544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>
                <a:latin typeface="Open Sans"/>
                <a:ea typeface="Open Sans"/>
                <a:cs typeface="Open Sans"/>
              </a:rPr>
              <a:t>When to Use It - Example </a:t>
            </a:r>
          </a:p>
          <a:p>
            <a:endParaRPr lang="en-US" sz="2450" b="1" spc="202">
              <a:latin typeface="Open Sans"/>
              <a:ea typeface="Open Sans"/>
              <a:cs typeface="Open Sans"/>
            </a:endParaRPr>
          </a:p>
          <a:p>
            <a:pPr marL="457200" indent="-45720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Avoid over-</a:t>
            </a:r>
            <a:r>
              <a:rPr lang="en-US" sz="2450" spc="202" err="1">
                <a:latin typeface="Open Sans"/>
                <a:ea typeface="Open Sans"/>
                <a:cs typeface="Open Sans"/>
              </a:rPr>
              <a:t>generalising</a:t>
            </a:r>
            <a:r>
              <a:rPr lang="en-US" sz="2450" spc="202">
                <a:latin typeface="Open Sans"/>
                <a:ea typeface="Open Sans"/>
                <a:cs typeface="Open Sans"/>
              </a:rPr>
              <a:t> (e.g., 18–80 as one group); you’ll lose utility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457200" indent="-45720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Ensure each category has enough records to avoid re-identification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457200" indent="-45720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Choose cut-offs that make clinical or research sense (e.g., age groups)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457200" indent="-45720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Use open-ended ranges (e.g., 90+, ≤5) to reduce re-ID risk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8218721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36EF6-1F01-D9F3-7610-7C8F97D85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0067B87-9599-E2FE-98FA-6FA8C9335EC2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1DDB6C5-B287-27E9-9045-7740C20BCF9C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C7AD274-E633-09AB-DEFC-FE1CCA2F792D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CCCF0813-B2E9-4AD4-6730-F6229965A38E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DFF423A-F8E1-8ABD-1027-5EF935E3570D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 3 - Suppression</a:t>
            </a:r>
            <a:endParaRPr lang="en-US" sz="5450">
              <a:latin typeface="Open Sans"/>
              <a:ea typeface="Calibri"/>
              <a:cs typeface="Calibri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FFDF2A2-0527-9597-A731-093086AE3F2C}"/>
              </a:ext>
            </a:extLst>
          </p:cNvPr>
          <p:cNvSpPr txBox="1"/>
          <p:nvPr/>
        </p:nvSpPr>
        <p:spPr>
          <a:xfrm>
            <a:off x="1237891" y="2564201"/>
            <a:ext cx="15682821" cy="12234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Suppression means withholding or removing a data value that is too identifying to safely share — even after other </a:t>
            </a:r>
            <a:r>
              <a:rPr lang="en-US" sz="2450" b="1" spc="202" dirty="0" err="1">
                <a:latin typeface="Open Sans"/>
                <a:ea typeface="+mn-lt"/>
                <a:cs typeface="+mn-lt"/>
              </a:rPr>
              <a:t>anonymisation</a:t>
            </a:r>
            <a:r>
              <a:rPr lang="en-US" sz="2450" b="1" spc="202" dirty="0">
                <a:latin typeface="Open Sans"/>
                <a:ea typeface="+mn-lt"/>
                <a:cs typeface="+mn-lt"/>
              </a:rPr>
              <a:t> techniques are applied.</a:t>
            </a:r>
            <a:endParaRPr lang="en-US" sz="2450" dirty="0">
              <a:latin typeface="Open Sans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 dirty="0">
                <a:latin typeface="Open Sans"/>
                <a:ea typeface="+mn-lt"/>
                <a:cs typeface="+mn-lt"/>
              </a:rPr>
              <a:t>Applied on: Direct &amp; Indirect Identifiers</a:t>
            </a:r>
            <a:endParaRPr lang="en-US" sz="245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DB33F879-170D-96EF-95E5-B2D799FD9123}"/>
              </a:ext>
            </a:extLst>
          </p:cNvPr>
          <p:cNvSpPr/>
          <p:nvPr/>
        </p:nvSpPr>
        <p:spPr>
          <a:xfrm rot="16200000">
            <a:off x="9557019" y="6167852"/>
            <a:ext cx="1758461" cy="732692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4E29B8C-7DE4-C7D0-FC78-70048332E6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927816"/>
              </p:ext>
            </p:extLst>
          </p:nvPr>
        </p:nvGraphicFramePr>
        <p:xfrm>
          <a:off x="5262113" y="4046134"/>
          <a:ext cx="2959130" cy="56696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959130">
                  <a:extLst>
                    <a:ext uri="{9D8B030D-6E8A-4147-A177-3AD203B41FA5}">
                      <a16:colId xmlns:a16="http://schemas.microsoft.com/office/drawing/2014/main" val="2876164058"/>
                    </a:ext>
                  </a:extLst>
                </a:gridCol>
              </a:tblGrid>
              <a:tr h="566964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Sleep Duration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3570443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361986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7-9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048378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7-9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453474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11237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0548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above 9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81864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above 9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064657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less than 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545804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961843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8A4D69C-0CEA-B9C3-40C8-26D73172F1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636929"/>
              </p:ext>
            </p:extLst>
          </p:nvPr>
        </p:nvGraphicFramePr>
        <p:xfrm>
          <a:off x="11365301" y="3959870"/>
          <a:ext cx="2959130" cy="56696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959130">
                  <a:extLst>
                    <a:ext uri="{9D8B030D-6E8A-4147-A177-3AD203B41FA5}">
                      <a16:colId xmlns:a16="http://schemas.microsoft.com/office/drawing/2014/main" val="2876164058"/>
                    </a:ext>
                  </a:extLst>
                </a:gridCol>
              </a:tblGrid>
              <a:tr h="566964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Sleep Duration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3570443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361986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7-9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048378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7-9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453474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11237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0548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above 9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81864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above 9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064657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Suppressed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545804"/>
                  </a:ext>
                </a:extLst>
              </a:tr>
              <a:tr h="566964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5-7 Hours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9618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50777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50013-EFF6-F8E8-24A8-B191E136C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1B2F34F-C522-234D-D957-0658ED0647D6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844E859-0AF5-632A-02EC-459312DC46BA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6622F75-A456-95F7-8025-04F6ED632A0C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360AD7B7-7450-E728-F5D8-96A7AB63DDFA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20508251-6ABD-AD07-3342-D835D5EC32CC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 3 - Suppression</a:t>
            </a:r>
            <a:endParaRPr lang="en-US" sz="5450">
              <a:latin typeface="Open Sans"/>
              <a:ea typeface="Open Sans"/>
              <a:cs typeface="Open San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796346C-3C01-5B18-12DA-2D097D5BE321}"/>
              </a:ext>
            </a:extLst>
          </p:cNvPr>
          <p:cNvSpPr txBox="1"/>
          <p:nvPr/>
        </p:nvSpPr>
        <p:spPr>
          <a:xfrm>
            <a:off x="1604514" y="2995522"/>
            <a:ext cx="7487727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Suppression Could be to remove: </a:t>
            </a:r>
            <a:endParaRPr lang="en-US" sz="2450" b="1">
              <a:latin typeface="Open Sans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 dirty="0">
                <a:latin typeface="Open Sans"/>
                <a:ea typeface="+mn-lt"/>
                <a:cs typeface="+mn-lt"/>
              </a:rPr>
              <a:t>Full column (Variables)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 dirty="0">
                <a:latin typeface="Open Sans"/>
                <a:ea typeface="+mn-lt"/>
                <a:cs typeface="+mn-lt"/>
              </a:rPr>
              <a:t>Full Row (Observations) 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 dirty="0">
                <a:latin typeface="Open Sans"/>
                <a:ea typeface="+mn-lt"/>
                <a:cs typeface="+mn-lt"/>
              </a:rPr>
              <a:t>Open-ended Question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1365496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5677E-93C5-B700-F6D2-058168A62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CEDEED0-0713-E6EE-1C4A-69DB7D3065DB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F0E0864-DB44-8251-B60C-E3BB220B47EE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13C18A4-DD52-FE7F-3891-9E1AD2E92F95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EB239457-DF69-087F-B7CD-4CB5B9A6D069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760A28B-4F9F-E825-EF64-DCB92FCFBBC2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 3 - Suppression</a:t>
            </a:r>
            <a:endParaRPr lang="en-US" sz="5450">
              <a:latin typeface="Open Sans"/>
              <a:ea typeface="Calibri"/>
              <a:cs typeface="Calibri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EAB2577-710C-5FFC-3919-355D7F0D93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8072833"/>
              </p:ext>
            </p:extLst>
          </p:nvPr>
        </p:nvGraphicFramePr>
        <p:xfrm>
          <a:off x="1143000" y="3387686"/>
          <a:ext cx="15460463" cy="401869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075447">
                  <a:extLst>
                    <a:ext uri="{9D8B030D-6E8A-4147-A177-3AD203B41FA5}">
                      <a16:colId xmlns:a16="http://schemas.microsoft.com/office/drawing/2014/main" val="1408608375"/>
                    </a:ext>
                  </a:extLst>
                </a:gridCol>
                <a:gridCol w="4108738">
                  <a:extLst>
                    <a:ext uri="{9D8B030D-6E8A-4147-A177-3AD203B41FA5}">
                      <a16:colId xmlns:a16="http://schemas.microsoft.com/office/drawing/2014/main" val="1200794064"/>
                    </a:ext>
                  </a:extLst>
                </a:gridCol>
                <a:gridCol w="2165684">
                  <a:extLst>
                    <a:ext uri="{9D8B030D-6E8A-4147-A177-3AD203B41FA5}">
                      <a16:colId xmlns:a16="http://schemas.microsoft.com/office/drawing/2014/main" val="1081008590"/>
                    </a:ext>
                  </a:extLst>
                </a:gridCol>
                <a:gridCol w="4018501">
                  <a:extLst>
                    <a:ext uri="{9D8B030D-6E8A-4147-A177-3AD203B41FA5}">
                      <a16:colId xmlns:a16="http://schemas.microsoft.com/office/drawing/2014/main" val="2871307608"/>
                    </a:ext>
                  </a:extLst>
                </a:gridCol>
                <a:gridCol w="3092093">
                  <a:extLst>
                    <a:ext uri="{9D8B030D-6E8A-4147-A177-3AD203B41FA5}">
                      <a16:colId xmlns:a16="http://schemas.microsoft.com/office/drawing/2014/main" val="113980311"/>
                    </a:ext>
                  </a:extLst>
                </a:gridCol>
              </a:tblGrid>
              <a:tr h="614763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Age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Diagnosis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Town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Sleep Duration (</a:t>
                      </a:r>
                      <a:r>
                        <a:rPr lang="en-US" sz="2800" b="1" err="1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hrs</a:t>
                      </a:r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)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Treatment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704137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28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Depression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Bristol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7.2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SSRI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297153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33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Bipolar Disorder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Village A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9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Lithium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6819276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45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Anxiety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Manchester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6.5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CBT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330475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27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Rare Genetic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London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NA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818797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60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Depression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Edinburgh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7.8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Not taking medication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275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96599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71E83B-608F-5975-AD7B-E7B818370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724CD7F-4EAE-1E79-1147-58FE4DCD4E81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76E877A-E17C-47C5-7565-C6CED35E08A6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B7DF1CA-9726-955F-C36F-6383894CFA60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1F08912C-5894-4063-F98C-74A19CA4FF0C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9860041-7F4D-E4D8-359B-375968F87221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 3 - Suppression</a:t>
            </a:r>
            <a:endParaRPr lang="en-US" sz="5450">
              <a:latin typeface="Open Sans"/>
              <a:ea typeface="Calibri"/>
              <a:cs typeface="Calibri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71977AA-A460-5D52-8BB6-9A1C730178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090745"/>
              </p:ext>
            </p:extLst>
          </p:nvPr>
        </p:nvGraphicFramePr>
        <p:xfrm>
          <a:off x="1143000" y="3387686"/>
          <a:ext cx="15460463" cy="401869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075447">
                  <a:extLst>
                    <a:ext uri="{9D8B030D-6E8A-4147-A177-3AD203B41FA5}">
                      <a16:colId xmlns:a16="http://schemas.microsoft.com/office/drawing/2014/main" val="1408608375"/>
                    </a:ext>
                  </a:extLst>
                </a:gridCol>
                <a:gridCol w="4108738">
                  <a:extLst>
                    <a:ext uri="{9D8B030D-6E8A-4147-A177-3AD203B41FA5}">
                      <a16:colId xmlns:a16="http://schemas.microsoft.com/office/drawing/2014/main" val="1200794064"/>
                    </a:ext>
                  </a:extLst>
                </a:gridCol>
                <a:gridCol w="2165684">
                  <a:extLst>
                    <a:ext uri="{9D8B030D-6E8A-4147-A177-3AD203B41FA5}">
                      <a16:colId xmlns:a16="http://schemas.microsoft.com/office/drawing/2014/main" val="1081008590"/>
                    </a:ext>
                  </a:extLst>
                </a:gridCol>
                <a:gridCol w="4018501">
                  <a:extLst>
                    <a:ext uri="{9D8B030D-6E8A-4147-A177-3AD203B41FA5}">
                      <a16:colId xmlns:a16="http://schemas.microsoft.com/office/drawing/2014/main" val="2871307608"/>
                    </a:ext>
                  </a:extLst>
                </a:gridCol>
                <a:gridCol w="3092093">
                  <a:extLst>
                    <a:ext uri="{9D8B030D-6E8A-4147-A177-3AD203B41FA5}">
                      <a16:colId xmlns:a16="http://schemas.microsoft.com/office/drawing/2014/main" val="113980311"/>
                    </a:ext>
                  </a:extLst>
                </a:gridCol>
              </a:tblGrid>
              <a:tr h="614763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Age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Diagnosis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Town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Sleep Duration (</a:t>
                      </a:r>
                      <a:r>
                        <a:rPr lang="en-US" sz="2800" b="1" dirty="0" err="1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hrs</a:t>
                      </a:r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)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Treatment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704137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28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Depression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Bristol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7.2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SSRI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297153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33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Bipolar Disorder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Village A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9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Lithium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6819276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45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Anxiety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Manchester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6.5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CBT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330475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27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Rare Genetic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London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NA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818797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60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Depression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Edinburgh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7.8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Not taking medication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275931"/>
                  </a:ext>
                </a:extLst>
              </a:tr>
            </a:tbl>
          </a:graphicData>
        </a:graphic>
      </p:graphicFrame>
      <p:pic>
        <p:nvPicPr>
          <p:cNvPr id="7" name="Picture 6" descr="A black rectangle with red border&#10;&#10;AI-generated content may be incorrect.">
            <a:extLst>
              <a:ext uri="{FF2B5EF4-FFF2-40B4-BE49-F238E27FC236}">
                <a16:creationId xmlns:a16="http://schemas.microsoft.com/office/drawing/2014/main" id="{309E5548-1C04-BEE9-22F5-5C08CC616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375" y="2152110"/>
            <a:ext cx="2374062" cy="5249535"/>
          </a:xfrm>
          <a:prstGeom prst="rect">
            <a:avLst/>
          </a:prstGeom>
        </p:spPr>
      </p:pic>
      <p:pic>
        <p:nvPicPr>
          <p:cNvPr id="9" name="Picture 8" descr="A red line on a black background&#10;&#10;AI-generated content may be incorrect.">
            <a:extLst>
              <a:ext uri="{FF2B5EF4-FFF2-40B4-BE49-F238E27FC236}">
                <a16:creationId xmlns:a16="http://schemas.microsoft.com/office/drawing/2014/main" id="{AFFE80FD-930C-EB25-5C1D-9BD680C0D8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9207" y="5285476"/>
            <a:ext cx="3857625" cy="124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448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DE3B0-AEFA-E43D-A246-D445C95CC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2189D67-1EF1-C689-8E76-743546E4AC24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62A9DD9-E617-3E80-2FE9-F60AC7387705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D9C50D2-2EE7-72FB-F917-63F927C3D112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6D86B93F-C217-BA88-7DA1-6131B8726A31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614F30A-D159-B1D4-8649-72BFAE6A4B9B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 3 - Suppression</a:t>
            </a:r>
            <a:endParaRPr lang="en-US" sz="5450">
              <a:latin typeface="Open Sans"/>
              <a:ea typeface="Calibri"/>
              <a:cs typeface="Calibri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F69ECAA-AD33-4C7A-9900-B327B1317EED}"/>
              </a:ext>
            </a:extLst>
          </p:cNvPr>
          <p:cNvSpPr txBox="1"/>
          <p:nvPr/>
        </p:nvSpPr>
        <p:spPr>
          <a:xfrm>
            <a:off x="871269" y="2564201"/>
            <a:ext cx="17321839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50" b="1" spc="202">
                <a:latin typeface="Open Sans"/>
                <a:ea typeface="Open Sans"/>
                <a:cs typeface="Open Sans"/>
              </a:rPr>
              <a:t>When data is too unique or risky; not useful even in </a:t>
            </a:r>
            <a:r>
              <a:rPr lang="en-US" sz="2450" b="1" spc="202" err="1">
                <a:latin typeface="Open Sans"/>
                <a:ea typeface="Open Sans"/>
                <a:cs typeface="Open Sans"/>
              </a:rPr>
              <a:t>generalised</a:t>
            </a:r>
            <a:r>
              <a:rPr lang="en-US" sz="2450" b="1" spc="202">
                <a:latin typeface="Open Sans"/>
                <a:ea typeface="Open Sans"/>
                <a:cs typeface="Open Sans"/>
              </a:rPr>
              <a:t> form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D02E09-9888-B18E-4403-B91342487CD2}"/>
              </a:ext>
            </a:extLst>
          </p:cNvPr>
          <p:cNvSpPr txBox="1"/>
          <p:nvPr/>
        </p:nvSpPr>
        <p:spPr>
          <a:xfrm>
            <a:off x="1690778" y="3556238"/>
            <a:ext cx="6085935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Open Sans"/>
                <a:cs typeface="Open Sans"/>
              </a:rPr>
              <a:t>Pros:</a:t>
            </a:r>
            <a:endParaRPr lang="en-US" sz="2450" b="1" dirty="0">
              <a:latin typeface="Open Sans"/>
              <a:ea typeface="Open Sans"/>
              <a:cs typeface="Open Sans"/>
            </a:endParaRPr>
          </a:p>
          <a:p>
            <a:pPr marL="457200" indent="-457200">
              <a:buFont typeface="Arial"/>
              <a:buChar char="•"/>
            </a:pPr>
            <a:r>
              <a:rPr lang="en-US" sz="2450" spc="202" dirty="0">
                <a:latin typeface="Open Sans"/>
                <a:ea typeface="Open Sans"/>
                <a:cs typeface="Open Sans"/>
              </a:rPr>
              <a:t>Deal with rare and unique variables</a:t>
            </a:r>
            <a:endParaRPr lang="en-US" sz="2450" dirty="0">
              <a:latin typeface="Open Sans"/>
              <a:ea typeface="Open Sans"/>
              <a:cs typeface="Open Sans"/>
            </a:endParaRPr>
          </a:p>
          <a:p>
            <a:endParaRPr lang="en-US" sz="2450" spc="202">
              <a:latin typeface="Open Sans"/>
              <a:ea typeface="Open Sans"/>
              <a:cs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18639C-D11C-18D5-D23A-6F4B23D4A3BD}"/>
              </a:ext>
            </a:extLst>
          </p:cNvPr>
          <p:cNvSpPr txBox="1"/>
          <p:nvPr/>
        </p:nvSpPr>
        <p:spPr>
          <a:xfrm>
            <a:off x="9001665" y="3556238"/>
            <a:ext cx="6085935" cy="12234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>
                <a:latin typeface="Open Sans"/>
                <a:ea typeface="Open Sans"/>
                <a:cs typeface="Open Sans"/>
              </a:rPr>
              <a:t>Cons: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 Suppression is data loss</a:t>
            </a:r>
          </a:p>
          <a:p>
            <a:pPr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 Loss of analytical power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A8CE02-36F7-CD10-39D6-49A5BCDB7CBA}"/>
              </a:ext>
            </a:extLst>
          </p:cNvPr>
          <p:cNvSpPr txBox="1"/>
          <p:nvPr/>
        </p:nvSpPr>
        <p:spPr>
          <a:xfrm>
            <a:off x="1173192" y="5799106"/>
            <a:ext cx="13914406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Open Sans"/>
                <a:cs typeface="Open Sans"/>
              </a:rPr>
              <a:t>When to Use It - Example </a:t>
            </a:r>
          </a:p>
          <a:p>
            <a:endParaRPr lang="en-US" sz="2450" b="1" spc="202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 dirty="0">
                <a:latin typeface="Open Sans"/>
                <a:ea typeface="Open Sans"/>
                <a:cs typeface="Open Sans"/>
              </a:rPr>
              <a:t> The data point is highly unique or rare - Even one detail may reveal identity (e.g., only person with X disorder)</a:t>
            </a:r>
            <a:br>
              <a:rPr lang="en-US" sz="2450" spc="202" dirty="0">
                <a:latin typeface="Open Sans"/>
                <a:ea typeface="Open Sans"/>
                <a:cs typeface="Open Sans"/>
              </a:rPr>
            </a:br>
            <a:endParaRPr lang="en-US" sz="2450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 dirty="0">
                <a:latin typeface="Open Sans"/>
                <a:ea typeface="Open Sans"/>
                <a:cs typeface="Open Sans"/>
              </a:rPr>
              <a:t> The value is not essential for your research questions (better to lose a detail than compromise privacy)</a:t>
            </a:r>
            <a:br>
              <a:rPr lang="en-US" sz="2450" spc="202" dirty="0">
                <a:latin typeface="Open Sans"/>
                <a:ea typeface="Open Sans"/>
                <a:cs typeface="Open Sans"/>
              </a:rPr>
            </a:br>
            <a:endParaRPr lang="en-US" sz="2450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 dirty="0">
                <a:latin typeface="Open Sans"/>
                <a:ea typeface="Open Sans"/>
                <a:cs typeface="Open Sans"/>
              </a:rPr>
              <a:t> Document any suppressed values.</a:t>
            </a:r>
            <a:endParaRPr lang="en-US" sz="2450" dirty="0">
              <a:latin typeface="Open Sans"/>
              <a:ea typeface="Open Sans"/>
              <a:cs typeface="Open Sans"/>
            </a:endParaRPr>
          </a:p>
          <a:p>
            <a:pPr marL="457200" indent="-457200">
              <a:buFont typeface="Arial"/>
              <a:buChar char="•"/>
            </a:pPr>
            <a:endParaRPr lang="en-US" sz="2450" spc="202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7923809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DDF986-C0D7-083E-6B90-DF1E41A7A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A717F3A-F97E-A138-B744-A7C086229AD4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09F223D-14BB-0711-F984-F0B32773EAD2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05C3A11-FE2C-9455-9DDB-3EF5C9AF0F45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3FED8F19-9FEA-CB96-D4BF-B568857287A1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 4 - </a:t>
            </a:r>
            <a:r>
              <a:rPr lang="en-US" sz="5450" b="1" dirty="0">
                <a:solidFill>
                  <a:srgbClr val="000000"/>
                </a:solidFill>
                <a:latin typeface="Open Sans"/>
                <a:ea typeface="Open Sans Bold"/>
                <a:cs typeface="Open Sans Bold"/>
                <a:sym typeface="Open Sans Bold"/>
              </a:rPr>
              <a:t>Aggregation</a:t>
            </a:r>
            <a:endParaRPr lang="en-US" sz="5450">
              <a:latin typeface="Open Sans"/>
              <a:ea typeface="Calibri"/>
              <a:cs typeface="Calibri"/>
            </a:endParaRP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E4430297-A1ED-B142-A7D6-E31CC93494D5}"/>
              </a:ext>
            </a:extLst>
          </p:cNvPr>
          <p:cNvSpPr/>
          <p:nvPr/>
        </p:nvSpPr>
        <p:spPr>
          <a:xfrm rot="16200000">
            <a:off x="8198359" y="5304440"/>
            <a:ext cx="1758461" cy="732692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90FA062-4380-A9B1-3CF3-85E9BFE2A1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262659"/>
              </p:ext>
            </p:extLst>
          </p:nvPr>
        </p:nvGraphicFramePr>
        <p:xfrm>
          <a:off x="884207" y="3881116"/>
          <a:ext cx="7579242" cy="557833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526414">
                  <a:extLst>
                    <a:ext uri="{9D8B030D-6E8A-4147-A177-3AD203B41FA5}">
                      <a16:colId xmlns:a16="http://schemas.microsoft.com/office/drawing/2014/main" val="2772754291"/>
                    </a:ext>
                  </a:extLst>
                </a:gridCol>
                <a:gridCol w="2526414">
                  <a:extLst>
                    <a:ext uri="{9D8B030D-6E8A-4147-A177-3AD203B41FA5}">
                      <a16:colId xmlns:a16="http://schemas.microsoft.com/office/drawing/2014/main" val="1302101667"/>
                    </a:ext>
                  </a:extLst>
                </a:gridCol>
                <a:gridCol w="2526414">
                  <a:extLst>
                    <a:ext uri="{9D8B030D-6E8A-4147-A177-3AD203B41FA5}">
                      <a16:colId xmlns:a16="http://schemas.microsoft.com/office/drawing/2014/main" val="1545831462"/>
                    </a:ext>
                  </a:extLst>
                </a:gridCol>
              </a:tblGrid>
              <a:tr h="614763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Patient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Diagnosis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Sleep (</a:t>
                      </a:r>
                      <a:r>
                        <a:rPr lang="en-US" sz="2800" b="1" err="1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hrs</a:t>
                      </a:r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)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495164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PO1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Depression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6.2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3275399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PO2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Bipolar Disorder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7.8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601699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PO3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Anxiety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8.1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299091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PO4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Bipolar Disorder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6.5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9392052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PO5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Depression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6.9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589246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PO6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Anxiety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5.9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195489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800" dirty="0">
                          <a:effectLst/>
                          <a:latin typeface="Open Sans"/>
                        </a:rPr>
                        <a:t>PO7</a:t>
                      </a:r>
                    </a:p>
                  </a:txBody>
                  <a:tcPr anchor="ctr">
                    <a:lnL w="12058">
                      <a:solidFill>
                        <a:srgbClr val="FFFFFF"/>
                      </a:solidFill>
                    </a:lnL>
                    <a:lnR w="12058">
                      <a:solidFill>
                        <a:srgbClr val="FFFFFF"/>
                      </a:solidFill>
                    </a:lnR>
                    <a:lnT w="36195">
                      <a:solidFill>
                        <a:srgbClr val="FFFFFF"/>
                      </a:solidFill>
                    </a:lnT>
                    <a:lnB w="12058">
                      <a:solidFill>
                        <a:srgbClr val="FFFFFF"/>
                      </a:solidFill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800" dirty="0">
                          <a:effectLst/>
                          <a:latin typeface="Open Sans"/>
                        </a:rPr>
                        <a:t>Anxiety</a:t>
                      </a:r>
                    </a:p>
                  </a:txBody>
                  <a:tcPr anchor="ctr">
                    <a:lnL w="12058">
                      <a:solidFill>
                        <a:srgbClr val="FFFFFF"/>
                      </a:solidFill>
                    </a:lnL>
                    <a:lnR w="12058">
                      <a:solidFill>
                        <a:srgbClr val="FFFFFF"/>
                      </a:solidFill>
                    </a:lnR>
                    <a:lnT w="36195">
                      <a:solidFill>
                        <a:srgbClr val="FFFFFF"/>
                      </a:solidFill>
                    </a:lnT>
                    <a:lnB w="12058">
                      <a:solidFill>
                        <a:srgbClr val="FFFFFF"/>
                      </a:solidFill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800" dirty="0">
                          <a:effectLst/>
                          <a:latin typeface="Open Sans"/>
                        </a:rPr>
                        <a:t>7</a:t>
                      </a:r>
                    </a:p>
                  </a:txBody>
                  <a:tcPr anchor="ctr">
                    <a:lnL w="12058">
                      <a:solidFill>
                        <a:srgbClr val="FFFFFF"/>
                      </a:solidFill>
                    </a:lnL>
                    <a:lnR w="12058">
                      <a:solidFill>
                        <a:srgbClr val="FFFFFF"/>
                      </a:solidFill>
                    </a:lnR>
                    <a:lnT w="36195">
                      <a:solidFill>
                        <a:srgbClr val="FFFFFF"/>
                      </a:solidFill>
                    </a:lnT>
                    <a:lnB w="12058">
                      <a:solidFill>
                        <a:srgbClr val="FFFFFF"/>
                      </a:solidFill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7788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307F4AC-693A-6207-7FEC-E57202DE2B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473592"/>
              </p:ext>
            </p:extLst>
          </p:nvPr>
        </p:nvGraphicFramePr>
        <p:xfrm>
          <a:off x="9575320" y="3881116"/>
          <a:ext cx="7669539" cy="311928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556513">
                  <a:extLst>
                    <a:ext uri="{9D8B030D-6E8A-4147-A177-3AD203B41FA5}">
                      <a16:colId xmlns:a16="http://schemas.microsoft.com/office/drawing/2014/main" val="1909184280"/>
                    </a:ext>
                  </a:extLst>
                </a:gridCol>
                <a:gridCol w="2556513">
                  <a:extLst>
                    <a:ext uri="{9D8B030D-6E8A-4147-A177-3AD203B41FA5}">
                      <a16:colId xmlns:a16="http://schemas.microsoft.com/office/drawing/2014/main" val="2904051612"/>
                    </a:ext>
                  </a:extLst>
                </a:gridCol>
                <a:gridCol w="2556513">
                  <a:extLst>
                    <a:ext uri="{9D8B030D-6E8A-4147-A177-3AD203B41FA5}">
                      <a16:colId xmlns:a16="http://schemas.microsoft.com/office/drawing/2014/main" val="1059556673"/>
                    </a:ext>
                  </a:extLst>
                </a:gridCol>
              </a:tblGrid>
              <a:tr h="614763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Total Patients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Diagnosis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Sleep (</a:t>
                      </a:r>
                      <a:r>
                        <a:rPr lang="en-US" sz="2800" b="1" err="1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hrs</a:t>
                      </a:r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)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7543178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2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Depression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6.35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879642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2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Bipolar Disorder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7.95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6922045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3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Anxiety 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7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7836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9B8BC0D-C5BB-EB39-6B52-0BFD590FC952}"/>
              </a:ext>
            </a:extLst>
          </p:cNvPr>
          <p:cNvSpPr txBox="1"/>
          <p:nvPr/>
        </p:nvSpPr>
        <p:spPr>
          <a:xfrm>
            <a:off x="1388853" y="2347770"/>
            <a:ext cx="15682821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 Bold"/>
                <a:ea typeface="Open Sans Bold"/>
                <a:cs typeface="Open Sans Bold"/>
              </a:rPr>
              <a:t>Aggregation is the process of combining individual-level data into summary statistics (like means, counts, medians) to reduce the risk of re-identification.</a:t>
            </a:r>
            <a:endParaRPr lang="en-US" sz="2450" dirty="0">
              <a:latin typeface="Open Sans Bold"/>
              <a:ea typeface="Open Sans Bold"/>
              <a:cs typeface="Open Sans Bold"/>
            </a:endParaRPr>
          </a:p>
          <a:p>
            <a:r>
              <a:rPr lang="en-US" sz="2450" spc="202" dirty="0">
                <a:latin typeface="Arial"/>
                <a:ea typeface="+mn-lt"/>
                <a:cs typeface="Arial"/>
              </a:rPr>
              <a:t>•</a:t>
            </a:r>
            <a:r>
              <a:rPr lang="en-US" sz="2450" spc="202" dirty="0">
                <a:latin typeface="Open Sans"/>
                <a:ea typeface="Open Sans"/>
                <a:cs typeface="Open Sans"/>
              </a:rPr>
              <a:t>Applied on: Indirect Identifiers</a:t>
            </a:r>
            <a:endParaRPr lang="en-US" sz="2450" dirty="0">
              <a:latin typeface="Open Sans"/>
              <a:ea typeface="Open Sans"/>
              <a:cs typeface="Open Sans"/>
            </a:endParaRPr>
          </a:p>
          <a:p>
            <a:endParaRPr lang="en-US" sz="2450" b="1" spc="202" dirty="0">
              <a:ea typeface="Calibri"/>
              <a:cs typeface="Calibri"/>
            </a:endParaRPr>
          </a:p>
        </p:txBody>
      </p:sp>
      <p:sp>
        <p:nvSpPr>
          <p:cNvPr id="16" name="Freeform 5" descr="A diagram of mental health network&#10;&#10;AI-generated content may be incorrect.">
            <a:extLst>
              <a:ext uri="{FF2B5EF4-FFF2-40B4-BE49-F238E27FC236}">
                <a16:creationId xmlns:a16="http://schemas.microsoft.com/office/drawing/2014/main" id="{0E2C7A1C-B860-8814-DE4E-874365DAA4F2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775F85-780E-36A7-8559-1FCC41306E16}"/>
              </a:ext>
            </a:extLst>
          </p:cNvPr>
          <p:cNvSpPr txBox="1"/>
          <p:nvPr/>
        </p:nvSpPr>
        <p:spPr>
          <a:xfrm>
            <a:off x="1097726" y="9638603"/>
            <a:ext cx="152515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spc="202" dirty="0">
                <a:latin typeface="Open Sans"/>
                <a:ea typeface="+mn-lt"/>
                <a:cs typeface="+mn-lt"/>
              </a:rPr>
              <a:t>Statistical Disclosure Control on Aggregated Data</a:t>
            </a:r>
          </a:p>
        </p:txBody>
      </p:sp>
    </p:spTree>
    <p:extLst>
      <p:ext uri="{BB962C8B-B14F-4D97-AF65-F5344CB8AC3E}">
        <p14:creationId xmlns:p14="http://schemas.microsoft.com/office/powerpoint/2010/main" val="5447101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238CD-8079-F4FB-B864-51C4E6729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AD887A2-A836-BAB2-6809-9582E7D1ED23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BEDB180-EAAB-1E00-1F17-95C1F7E19F7C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7F4B7AB-B6C8-9C93-8B8F-62E2294F1365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20A02DCF-8F0E-9C61-09D7-2CFFE9CAF0F5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1326767-0A99-BC6A-3A61-258001102058}"/>
              </a:ext>
            </a:extLst>
          </p:cNvPr>
          <p:cNvSpPr txBox="1"/>
          <p:nvPr/>
        </p:nvSpPr>
        <p:spPr>
          <a:xfrm>
            <a:off x="881483" y="1013901"/>
            <a:ext cx="12216768" cy="169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 4 - </a:t>
            </a:r>
            <a:r>
              <a:rPr lang="en-US" sz="5450" b="1" dirty="0">
                <a:solidFill>
                  <a:srgbClr val="000000"/>
                </a:solidFill>
                <a:latin typeface="Open Sans"/>
                <a:ea typeface="Open Sans Bold"/>
                <a:cs typeface="Open Sans Bold"/>
                <a:sym typeface="Open Sans Bold"/>
              </a:rPr>
              <a:t>Aggregation</a:t>
            </a:r>
            <a:endParaRPr lang="en-US" sz="5450">
              <a:solidFill>
                <a:srgbClr val="000000"/>
              </a:solidFill>
              <a:latin typeface="Open Sans"/>
              <a:ea typeface="Open Sans Bold"/>
              <a:cs typeface="Open Sans Bold"/>
            </a:endParaRPr>
          </a:p>
          <a:p>
            <a:endParaRPr lang="en-US" sz="5500" b="1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41C0EA-6242-1FC4-FEFE-BC587B7ED136}"/>
              </a:ext>
            </a:extLst>
          </p:cNvPr>
          <p:cNvSpPr txBox="1"/>
          <p:nvPr/>
        </p:nvSpPr>
        <p:spPr>
          <a:xfrm>
            <a:off x="1525525" y="2908997"/>
            <a:ext cx="6085935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>
                <a:latin typeface="Open Sans"/>
                <a:ea typeface="Open Sans"/>
                <a:cs typeface="Open Sans"/>
              </a:rPr>
              <a:t>Pros:</a:t>
            </a:r>
            <a:endParaRPr lang="en-US" sz="2450" b="1">
              <a:latin typeface="Open Sans"/>
              <a:ea typeface="Open Sans"/>
              <a:cs typeface="Open Sans"/>
            </a:endParaRPr>
          </a:p>
          <a:p>
            <a:pPr marL="457200" indent="-45720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Strong privacy protection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457200" indent="-45720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Low computational effort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endParaRPr lang="en-US" sz="2450" spc="202">
              <a:latin typeface="Open Sans"/>
              <a:ea typeface="Open Sans"/>
              <a:cs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379C86-D619-A306-13ED-08BDC4905235}"/>
              </a:ext>
            </a:extLst>
          </p:cNvPr>
          <p:cNvSpPr txBox="1"/>
          <p:nvPr/>
        </p:nvSpPr>
        <p:spPr>
          <a:xfrm>
            <a:off x="9015436" y="2908997"/>
            <a:ext cx="6085935" cy="12234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>
                <a:latin typeface="Open Sans"/>
                <a:ea typeface="Open Sans"/>
                <a:cs typeface="Open Sans"/>
              </a:rPr>
              <a:t>Cons: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457200" indent="-45720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Loss of individual variability</a:t>
            </a:r>
          </a:p>
          <a:p>
            <a:pPr marL="457200" indent="-45720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No use for advanced analysis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E02D94-7269-6517-F247-ED172FEFA9A4}"/>
              </a:ext>
            </a:extLst>
          </p:cNvPr>
          <p:cNvSpPr txBox="1"/>
          <p:nvPr/>
        </p:nvSpPr>
        <p:spPr>
          <a:xfrm>
            <a:off x="1173192" y="5138094"/>
            <a:ext cx="13914406" cy="38625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>
                <a:latin typeface="Open Sans"/>
                <a:ea typeface="Open Sans"/>
                <a:cs typeface="Open Sans"/>
              </a:rPr>
              <a:t>When to Use It - Example </a:t>
            </a:r>
          </a:p>
          <a:p>
            <a:endParaRPr lang="en-US" sz="2450" b="1" spc="202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 You want to share trends, not individuals. 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endParaRPr lang="en-US" sz="2450" spc="202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 Useful for reports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endParaRPr lang="en-US" sz="2450" spc="202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 Label clearly that data is aggregated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endParaRPr lang="en-US" sz="2450" spc="202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 Small aggregates (e.g., 2 people) may still be identifying — watch group size!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457200" indent="-457200">
              <a:buFont typeface="Arial"/>
              <a:buChar char="•"/>
            </a:pPr>
            <a:endParaRPr lang="en-US" sz="2450" spc="202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0617491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5CD2C-C843-A4C2-9FD8-1C14BD831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4CC1DF7-C2F2-3FC2-3226-1C96BB2E76F0}"/>
              </a:ext>
            </a:extLst>
          </p:cNvPr>
          <p:cNvGrpSpPr/>
          <p:nvPr/>
        </p:nvGrpSpPr>
        <p:grpSpPr>
          <a:xfrm>
            <a:off x="-1826931" y="600002"/>
            <a:ext cx="12266675" cy="1605674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72545A2-265F-A844-135D-8FC7D25A7700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0B5371F-BFA1-57EE-CBA5-E71EC40D9F6F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007D54C5-3E79-3700-7320-9E5E4FF3BCCE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9558F384-AEEB-B0DD-7113-F32247EF49F0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Test Your Understanding</a:t>
            </a:r>
            <a:endParaRPr lang="en-US" sz="5450">
              <a:latin typeface="Open Sans"/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C7E323-2187-7D01-D798-60B82AD319F2}"/>
              </a:ext>
            </a:extLst>
          </p:cNvPr>
          <p:cNvSpPr txBox="1"/>
          <p:nvPr/>
        </p:nvSpPr>
        <p:spPr>
          <a:xfrm>
            <a:off x="1525525" y="3323335"/>
            <a:ext cx="14415547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spc="202" dirty="0">
                <a:latin typeface="Open Sans"/>
                <a:ea typeface="+mn-lt"/>
                <a:cs typeface="+mn-lt"/>
              </a:rPr>
              <a:t>Go to Exercise 5</a:t>
            </a:r>
            <a:endParaRPr lang="en-US" sz="2800" dirty="0">
              <a:latin typeface="Open Sans"/>
              <a:ea typeface="+mn-lt"/>
              <a:cs typeface="+mn-lt"/>
            </a:endParaRPr>
          </a:p>
          <a:p>
            <a:endParaRPr lang="en-US" sz="2800" b="1" spc="202" dirty="0">
              <a:latin typeface="Open Sans"/>
              <a:ea typeface="Calibri"/>
              <a:cs typeface="Calibri"/>
            </a:endParaRPr>
          </a:p>
          <a:p>
            <a:r>
              <a:rPr lang="en-US" sz="2800" spc="202" dirty="0">
                <a:latin typeface="Open Sans"/>
                <a:ea typeface="+mn-lt"/>
                <a:cs typeface="+mn-lt"/>
              </a:rPr>
              <a:t>Match each scenario below with the most appropriate </a:t>
            </a:r>
            <a:r>
              <a:rPr lang="en-US" sz="2800" spc="202" dirty="0" err="1">
                <a:latin typeface="Open Sans"/>
                <a:ea typeface="+mn-lt"/>
                <a:cs typeface="+mn-lt"/>
              </a:rPr>
              <a:t>anonymisation</a:t>
            </a:r>
            <a:r>
              <a:rPr lang="en-US" sz="2800" spc="202" dirty="0">
                <a:latin typeface="Open Sans"/>
                <a:ea typeface="+mn-lt"/>
                <a:cs typeface="+mn-lt"/>
              </a:rPr>
              <a:t> technique:</a:t>
            </a:r>
            <a:endParaRPr lang="en-US" sz="2800" dirty="0">
              <a:latin typeface="Open Sans"/>
              <a:ea typeface="+mn-lt"/>
              <a:cs typeface="+mn-lt"/>
            </a:endParaRPr>
          </a:p>
          <a:p>
            <a:r>
              <a:rPr lang="en-US" sz="2800" spc="202" dirty="0">
                <a:latin typeface="Open Sans"/>
                <a:ea typeface="+mn-lt"/>
                <a:cs typeface="+mn-lt"/>
              </a:rPr>
              <a:t>(Masking, </a:t>
            </a:r>
            <a:r>
              <a:rPr lang="en-US" sz="2800" spc="202" dirty="0" err="1">
                <a:latin typeface="Open Sans"/>
                <a:ea typeface="+mn-lt"/>
                <a:cs typeface="+mn-lt"/>
              </a:rPr>
              <a:t>Generalisation</a:t>
            </a:r>
            <a:r>
              <a:rPr lang="en-US" sz="2800" spc="202" dirty="0">
                <a:latin typeface="Open Sans"/>
                <a:ea typeface="+mn-lt"/>
                <a:cs typeface="+mn-lt"/>
              </a:rPr>
              <a:t>, Suppression, Aggregation)</a:t>
            </a:r>
            <a:endParaRPr lang="en-US" sz="2800" dirty="0">
              <a:latin typeface="Open Sans"/>
              <a:ea typeface="+mn-lt"/>
              <a:cs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180A9C-C29E-3DB5-A862-2F2ADF4B5B6C}"/>
              </a:ext>
            </a:extLst>
          </p:cNvPr>
          <p:cNvSpPr txBox="1"/>
          <p:nvPr/>
        </p:nvSpPr>
        <p:spPr>
          <a:xfrm>
            <a:off x="14406868" y="600216"/>
            <a:ext cx="3466160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>
                <a:latin typeface="Open Sans"/>
                <a:ea typeface="Open Sans"/>
                <a:cs typeface="Open Sans"/>
              </a:rPr>
              <a:t>Go to Wooclap.com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  <a:p>
            <a:r>
              <a:rPr lang="en-US" sz="2450">
                <a:latin typeface="Open Sans"/>
                <a:ea typeface="Open Sans"/>
                <a:cs typeface="Open Sans"/>
              </a:rPr>
              <a:t>Code CMHN</a:t>
            </a:r>
          </a:p>
          <a:p>
            <a:endParaRPr lang="en-US" sz="2450">
              <a:latin typeface="Open Sans"/>
              <a:ea typeface="Open Sans"/>
              <a:cs typeface="Open Sans"/>
            </a:endParaRPr>
          </a:p>
        </p:txBody>
      </p:sp>
      <p:pic>
        <p:nvPicPr>
          <p:cNvPr id="11" name="Picture 10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F5B344C7-51DD-8D86-088C-6059E7FD5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5829" y="384355"/>
            <a:ext cx="3061468" cy="314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674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9254483" cy="1483210"/>
            <a:chOff x="0" y="0"/>
            <a:chExt cx="2437395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7395" cy="390640"/>
            </a:xfrm>
            <a:custGeom>
              <a:avLst/>
              <a:gdLst/>
              <a:ahLst/>
              <a:cxnLst/>
              <a:rect l="l" t="t" r="r" b="b"/>
              <a:pathLst>
                <a:path w="2437395" h="390640">
                  <a:moveTo>
                    <a:pt x="83656" y="0"/>
                  </a:moveTo>
                  <a:lnTo>
                    <a:pt x="2353739" y="0"/>
                  </a:lnTo>
                  <a:cubicBezTo>
                    <a:pt x="2375926" y="0"/>
                    <a:pt x="2397204" y="8814"/>
                    <a:pt x="2412892" y="24502"/>
                  </a:cubicBezTo>
                  <a:cubicBezTo>
                    <a:pt x="2428581" y="40191"/>
                    <a:pt x="2437395" y="61469"/>
                    <a:pt x="2437395" y="83656"/>
                  </a:cubicBezTo>
                  <a:lnTo>
                    <a:pt x="2437395" y="306984"/>
                  </a:lnTo>
                  <a:cubicBezTo>
                    <a:pt x="2437395" y="329171"/>
                    <a:pt x="2428581" y="350449"/>
                    <a:pt x="2412892" y="366137"/>
                  </a:cubicBezTo>
                  <a:cubicBezTo>
                    <a:pt x="2397204" y="381826"/>
                    <a:pt x="2375926" y="390640"/>
                    <a:pt x="2353739" y="390640"/>
                  </a:cubicBezTo>
                  <a:lnTo>
                    <a:pt x="83656" y="390640"/>
                  </a:lnTo>
                  <a:cubicBezTo>
                    <a:pt x="61469" y="390640"/>
                    <a:pt x="40191" y="381826"/>
                    <a:pt x="24502" y="366137"/>
                  </a:cubicBezTo>
                  <a:cubicBezTo>
                    <a:pt x="8814" y="350449"/>
                    <a:pt x="0" y="329171"/>
                    <a:pt x="0" y="306984"/>
                  </a:cubicBezTo>
                  <a:lnTo>
                    <a:pt x="0" y="83656"/>
                  </a:lnTo>
                  <a:cubicBezTo>
                    <a:pt x="0" y="61469"/>
                    <a:pt x="8814" y="40191"/>
                    <a:pt x="24502" y="24502"/>
                  </a:cubicBezTo>
                  <a:cubicBezTo>
                    <a:pt x="40191" y="8814"/>
                    <a:pt x="61469" y="0"/>
                    <a:pt x="836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437395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547520" y="4403366"/>
            <a:ext cx="1021658" cy="955250"/>
          </a:xfrm>
          <a:custGeom>
            <a:avLst/>
            <a:gdLst/>
            <a:ahLst/>
            <a:cxnLst/>
            <a:rect l="l" t="t" r="r" b="b"/>
            <a:pathLst>
              <a:path w="1021658" h="955250">
                <a:moveTo>
                  <a:pt x="0" y="0"/>
                </a:moveTo>
                <a:lnTo>
                  <a:pt x="1021658" y="0"/>
                </a:lnTo>
                <a:lnTo>
                  <a:pt x="1021658" y="955250"/>
                </a:lnTo>
                <a:lnTo>
                  <a:pt x="0" y="9552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031875"/>
            <a:ext cx="8753327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Your obligations​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61165" y="2775198"/>
            <a:ext cx="10936191" cy="2843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  <a:spcAft>
                <a:spcPts val="600"/>
              </a:spcAft>
            </a:pPr>
            <a:r>
              <a:rPr lang="en-US" sz="2499" b="1" spc="202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Legal obligations:</a:t>
            </a: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​</a:t>
            </a:r>
            <a:endParaRPr lang="en-US" dirty="0">
              <a:ea typeface="Calibri"/>
              <a:cs typeface="Calibri"/>
            </a:endParaRPr>
          </a:p>
          <a:p>
            <a:pPr algn="l">
              <a:lnSpc>
                <a:spcPts val="3124"/>
              </a:lnSpc>
            </a:pP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 Comply with data protection legislation​</a:t>
            </a:r>
            <a:endParaRPr lang="en-US" sz="2499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342900" indent="-342900" algn="l">
              <a:lnSpc>
                <a:spcPts val="3124"/>
              </a:lnSpc>
              <a:buFontTx/>
              <a:buChar char="-"/>
            </a:pP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Protect individual’s rights</a:t>
            </a:r>
          </a:p>
          <a:p>
            <a:pPr marL="342900" indent="-342900" algn="l">
              <a:lnSpc>
                <a:spcPts val="3124"/>
              </a:lnSpc>
              <a:buFontTx/>
              <a:buChar char="-"/>
            </a:pPr>
            <a:endParaRPr lang="en-US" sz="2499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539115" lvl="1" indent="-269875" algn="l">
              <a:lnSpc>
                <a:spcPts val="3124"/>
              </a:lnSpc>
              <a:buFont typeface="Arial"/>
              <a:buChar char="•"/>
            </a:pP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EU General Data Protection Regulation (GDPR)​</a:t>
            </a:r>
            <a:endParaRPr lang="en-US" sz="2499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539115" lvl="1" indent="-269875" algn="l">
              <a:lnSpc>
                <a:spcPts val="3124"/>
              </a:lnSpc>
              <a:buFont typeface="Arial"/>
              <a:buChar char="•"/>
            </a:pP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 the UK: UK GDPR and the Data Protection Act 2018​</a:t>
            </a:r>
            <a:endParaRPr lang="en-US" sz="2499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algn="l">
              <a:lnSpc>
                <a:spcPts val="3124"/>
              </a:lnSpc>
            </a:pPr>
            <a:endParaRPr lang="en-US" sz="2499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661165" y="5942920"/>
            <a:ext cx="11532774" cy="2443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  <a:spcAft>
                <a:spcPts val="600"/>
              </a:spcAft>
            </a:pPr>
            <a:r>
              <a:rPr lang="en-US" sz="2499" b="1" spc="202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Ethical obligations:​</a:t>
            </a:r>
            <a:endParaRPr lang="en-US" dirty="0">
              <a:ea typeface="Calibri"/>
              <a:cs typeface="Calibri"/>
            </a:endParaRPr>
          </a:p>
          <a:p>
            <a:pPr algn="l">
              <a:lnSpc>
                <a:spcPts val="3124"/>
              </a:lnSpc>
            </a:pP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How the data is used. ​</a:t>
            </a:r>
            <a:endParaRPr lang="en-US" sz="2499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algn="l">
              <a:lnSpc>
                <a:spcPts val="3124"/>
              </a:lnSpc>
            </a:pP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E.g.: ​</a:t>
            </a:r>
            <a:endParaRPr lang="en-US" sz="2499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algn="l">
              <a:lnSpc>
                <a:spcPts val="3124"/>
              </a:lnSpc>
            </a:pP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- Obtain informed consent from patients/ participants. ​</a:t>
            </a:r>
            <a:endParaRPr lang="en-US" sz="2499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algn="l">
              <a:lnSpc>
                <a:spcPts val="3124"/>
              </a:lnSpc>
            </a:pP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- Provide information about data collection, use and archiving.​</a:t>
            </a:r>
            <a:endParaRPr lang="en-US" sz="2499" spc="202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algn="l">
              <a:lnSpc>
                <a:spcPts val="3124"/>
              </a:lnSpc>
            </a:pPr>
            <a:r>
              <a:rPr lang="en-US" sz="2450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- UK </a:t>
            </a:r>
            <a:r>
              <a:rPr lang="en-US" sz="2450" u="sng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  <a:hlinkClick r:id="rId5" tooltip="https://www.gov.uk/government/publications/data-ethics-framework"/>
              </a:rPr>
              <a:t>Data Ethics Framework</a:t>
            </a:r>
            <a:endParaRPr lang="en-US" sz="2450" u="sng" spc="202" dirty="0">
              <a:solidFill>
                <a:srgbClr val="000000"/>
              </a:solidFill>
              <a:latin typeface="Open Sans"/>
              <a:ea typeface="Open Sans"/>
              <a:cs typeface="Open Sans"/>
              <a:hlinkClick r:id="rId5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597356" y="5503926"/>
            <a:ext cx="4921986" cy="681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199" i="1" spc="178" dirty="0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Be familiar with data protection regulation and ethics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9DBDA8-4D20-C6CD-C29F-D7C526C99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8406AED-58E4-D98A-1FD1-9400BF2749F4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D93F245-1DDB-07AB-9623-86FE6DC909A7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251636C-3BD4-D119-1517-02BE74C5833D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F17F2400-8312-492E-ACA2-D3AD4A004066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B75E727-C6AF-9CE1-4AAD-C79FF8F3180F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Other Anonymisation Techniques </a:t>
            </a:r>
            <a:endParaRPr lang="en-US" sz="5450" dirty="0">
              <a:latin typeface="Open Sans"/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CA585-87C0-DB20-BD78-18F1CBA7B5E6}"/>
              </a:ext>
            </a:extLst>
          </p:cNvPr>
          <p:cNvSpPr txBox="1"/>
          <p:nvPr/>
        </p:nvSpPr>
        <p:spPr>
          <a:xfrm>
            <a:off x="1525525" y="3180460"/>
            <a:ext cx="13143960" cy="437042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Data Swapping (Shuffling): </a:t>
            </a:r>
            <a:r>
              <a:rPr lang="en-US" sz="2450" spc="202" dirty="0">
                <a:latin typeface="Open Sans"/>
                <a:ea typeface="+mn-lt"/>
                <a:cs typeface="+mn-lt"/>
              </a:rPr>
              <a:t>Switches attribute values between records to break the link between data and individuals.</a:t>
            </a:r>
            <a:endParaRPr lang="en-US" sz="2450">
              <a:latin typeface="Open Sans"/>
              <a:ea typeface="Calibri"/>
              <a:cs typeface="Calibri"/>
            </a:endParaRPr>
          </a:p>
          <a:p>
            <a:endParaRPr lang="en-US" sz="2450" spc="202" dirty="0">
              <a:latin typeface="Open Sans"/>
              <a:ea typeface="Calibri"/>
              <a:cs typeface="Calibri"/>
            </a:endParaRPr>
          </a:p>
          <a:p>
            <a:endParaRPr lang="en-US" sz="2450" dirty="0">
              <a:latin typeface="Open Sans"/>
              <a:ea typeface="+mn-lt"/>
              <a:cs typeface="+mn-lt"/>
            </a:endParaRPr>
          </a:p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Noise Addition: </a:t>
            </a:r>
            <a:r>
              <a:rPr lang="en-US" sz="2450" spc="202" dirty="0">
                <a:latin typeface="Open Sans"/>
                <a:ea typeface="+mn-lt"/>
                <a:cs typeface="+mn-lt"/>
              </a:rPr>
              <a:t>Adds random variation to numerical values to mask exact data while preserving overall patterns.</a:t>
            </a:r>
            <a:endParaRPr lang="en-US" sz="2450">
              <a:latin typeface="Open Sans"/>
              <a:ea typeface="Calibri"/>
              <a:cs typeface="Calibri"/>
            </a:endParaRPr>
          </a:p>
          <a:p>
            <a:endParaRPr lang="en-US" sz="2450" spc="202" dirty="0">
              <a:latin typeface="Open Sans"/>
              <a:ea typeface="Calibri"/>
              <a:cs typeface="Calibri"/>
            </a:endParaRPr>
          </a:p>
          <a:p>
            <a:endParaRPr lang="en-US" sz="2450" dirty="0">
              <a:latin typeface="Open Sans"/>
              <a:ea typeface="+mn-lt"/>
              <a:cs typeface="+mn-lt"/>
            </a:endParaRPr>
          </a:p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Synthetic Data Generation:</a:t>
            </a:r>
            <a:r>
              <a:rPr lang="en-US" sz="2450" spc="202" dirty="0">
                <a:latin typeface="Open Sans"/>
                <a:ea typeface="+mn-lt"/>
                <a:cs typeface="+mn-lt"/>
              </a:rPr>
              <a:t> Creates entirely artificial datasets that mimic the statistical properties of real data without revealing any true individuals.</a:t>
            </a:r>
            <a:endParaRPr lang="en-US" sz="2450">
              <a:latin typeface="Open Sans"/>
              <a:ea typeface="Calibri"/>
              <a:cs typeface="Calibri"/>
            </a:endParaRPr>
          </a:p>
          <a:p>
            <a:endParaRPr lang="en-US" sz="2450" dirty="0">
              <a:latin typeface="Open Sans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87924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F1F45-254E-2903-5C5C-6BBE46AB2D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7F77C29-F90A-AD86-FEB0-8C94A83E893C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AF5D9A8-4B5C-99E2-E529-96D5C239DC64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D7438F44-2308-DC72-706F-43FBFC0E3449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1BB8C7E5-9966-4F4A-E56F-84EA896450DF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A185EA3F-3BF8-728C-2761-D2F812F094C3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Techniques For </a:t>
            </a:r>
            <a:r>
              <a:rPr lang="en-US" sz="5450" b="1" dirty="0">
                <a:solidFill>
                  <a:srgbClr val="000000"/>
                </a:solidFill>
                <a:latin typeface="Open Sans"/>
                <a:ea typeface="Calibri"/>
                <a:cs typeface="Calibri"/>
                <a:sym typeface="Open Sans Bold"/>
              </a:rPr>
              <a:t>Other Data Type</a:t>
            </a:r>
            <a:endParaRPr lang="en-US" sz="5450" b="1">
              <a:solidFill>
                <a:srgbClr val="000000"/>
              </a:solidFill>
              <a:latin typeface="Open Sans"/>
              <a:ea typeface="Open Sans Bold"/>
              <a:cs typeface="Open Sans 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79B01-8D31-2068-5644-993E71D2A04E}"/>
              </a:ext>
            </a:extLst>
          </p:cNvPr>
          <p:cNvSpPr txBox="1"/>
          <p:nvPr/>
        </p:nvSpPr>
        <p:spPr>
          <a:xfrm>
            <a:off x="882587" y="2808985"/>
            <a:ext cx="10757197" cy="61247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Images (e.g., MRI scans, face photos):</a:t>
            </a:r>
            <a:endParaRPr lang="en-US" sz="2450" b="1">
              <a:latin typeface="Open Sans"/>
              <a:ea typeface="Calibri"/>
              <a:cs typeface="Calibri"/>
            </a:endParaRPr>
          </a:p>
          <a:p>
            <a:r>
              <a:rPr lang="en-US" sz="2450" spc="202" dirty="0">
                <a:latin typeface="Open Sans"/>
                <a:ea typeface="+mn-lt"/>
                <a:cs typeface="+mn-lt"/>
              </a:rPr>
              <a:t>Blur or remove facial features; crop identifiable areas; apply pixelation or synthetic replacement.</a:t>
            </a:r>
            <a:endParaRPr lang="en-US" sz="2450">
              <a:latin typeface="Open Sans"/>
              <a:ea typeface="Calibri"/>
              <a:cs typeface="Calibri"/>
            </a:endParaRPr>
          </a:p>
          <a:p>
            <a:endParaRPr lang="en-US" sz="2450" b="1" dirty="0">
              <a:latin typeface="Open Sans"/>
              <a:ea typeface="Calibri"/>
              <a:cs typeface="Calibri"/>
            </a:endParaRPr>
          </a:p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Audio (e.g., interviews, voice recordings):</a:t>
            </a:r>
            <a:endParaRPr lang="en-US" sz="2450" b="1">
              <a:latin typeface="Open Sans"/>
              <a:ea typeface="Calibri"/>
              <a:cs typeface="Calibri"/>
            </a:endParaRPr>
          </a:p>
          <a:p>
            <a:r>
              <a:rPr lang="en-US" sz="2450" spc="202" dirty="0">
                <a:latin typeface="Open Sans"/>
                <a:ea typeface="+mn-lt"/>
                <a:cs typeface="+mn-lt"/>
              </a:rPr>
              <a:t>Voice masking, pitch alteration, or full transcription with redaction of names, locations, or identifiable accents.</a:t>
            </a:r>
            <a:endParaRPr lang="en-US" sz="2450">
              <a:latin typeface="Open Sans"/>
              <a:ea typeface="Calibri"/>
              <a:cs typeface="Calibri"/>
            </a:endParaRPr>
          </a:p>
          <a:p>
            <a:endParaRPr lang="en-US" sz="2450" dirty="0">
              <a:latin typeface="Open Sans"/>
              <a:ea typeface="Calibri"/>
              <a:cs typeface="Calibri"/>
            </a:endParaRPr>
          </a:p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Video (e.g., therapy sessions, clinical footage):</a:t>
            </a:r>
            <a:endParaRPr lang="en-US" sz="2450" b="1">
              <a:latin typeface="Open Sans"/>
              <a:ea typeface="Calibri"/>
              <a:cs typeface="Calibri"/>
            </a:endParaRPr>
          </a:p>
          <a:p>
            <a:r>
              <a:rPr lang="en-US" sz="2450" spc="202" dirty="0">
                <a:latin typeface="Open Sans"/>
                <a:ea typeface="+mn-lt"/>
                <a:cs typeface="+mn-lt"/>
              </a:rPr>
              <a:t>Face blurring, muting sensitive audio, body/gesture masking, or replacing with avatar-based reenactments.</a:t>
            </a:r>
            <a:endParaRPr lang="en-US" sz="2450">
              <a:latin typeface="Open Sans"/>
              <a:ea typeface="Calibri"/>
              <a:cs typeface="Calibri"/>
            </a:endParaRPr>
          </a:p>
          <a:p>
            <a:endParaRPr lang="en-US" sz="2450" b="1" dirty="0">
              <a:latin typeface="Open Sans"/>
              <a:ea typeface="Calibri"/>
              <a:cs typeface="Calibri"/>
            </a:endParaRPr>
          </a:p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Text (free-text notes or interviews):</a:t>
            </a:r>
            <a:endParaRPr lang="en-US" sz="2450" b="1">
              <a:latin typeface="Open Sans"/>
              <a:ea typeface="Calibri"/>
              <a:cs typeface="Calibri"/>
            </a:endParaRPr>
          </a:p>
          <a:p>
            <a:r>
              <a:rPr lang="en-US" sz="2450" spc="202" dirty="0">
                <a:latin typeface="Open Sans"/>
                <a:ea typeface="+mn-lt"/>
                <a:cs typeface="+mn-lt"/>
              </a:rPr>
              <a:t>Named Entity Recognition (NER) to detect and remove personal names, locations, and dates; manual or automated redaction.</a:t>
            </a:r>
            <a:endParaRPr lang="en-US" sz="2450">
              <a:latin typeface="Open Sans"/>
              <a:ea typeface="Calibri"/>
              <a:cs typeface="Calibri"/>
            </a:endParaRPr>
          </a:p>
        </p:txBody>
      </p:sp>
      <p:pic>
        <p:nvPicPr>
          <p:cNvPr id="8" name="Picture 7" descr="A close-up of a skull&#10;&#10;AI-generated content may be incorrect.">
            <a:extLst>
              <a:ext uri="{FF2B5EF4-FFF2-40B4-BE49-F238E27FC236}">
                <a16:creationId xmlns:a16="http://schemas.microsoft.com/office/drawing/2014/main" id="{F192B3A9-24A0-D3B8-DEF2-044F6E322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6262" y="2470735"/>
            <a:ext cx="5905500" cy="2752725"/>
          </a:xfrm>
          <a:prstGeom prst="rect">
            <a:avLst/>
          </a:prstGeom>
        </p:spPr>
      </p:pic>
      <p:pic>
        <p:nvPicPr>
          <p:cNvPr id="9" name="Picture 8" descr="A close-up of a human head&#10;&#10;AI-generated content may be incorrect.">
            <a:extLst>
              <a:ext uri="{FF2B5EF4-FFF2-40B4-BE49-F238E27FC236}">
                <a16:creationId xmlns:a16="http://schemas.microsoft.com/office/drawing/2014/main" id="{0B59A794-0FA7-FCAD-6314-86F9D2C1F9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8899" y="5452602"/>
            <a:ext cx="5910678" cy="23616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94EB8B6-230C-DC7D-12C2-F096EC66F15D}"/>
              </a:ext>
            </a:extLst>
          </p:cNvPr>
          <p:cNvSpPr txBox="1"/>
          <p:nvPr/>
        </p:nvSpPr>
        <p:spPr>
          <a:xfrm>
            <a:off x="7786436" y="9052777"/>
            <a:ext cx="844867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latin typeface="Open Sans"/>
                <a:ea typeface="Calibri"/>
                <a:cs typeface="Calibri"/>
              </a:rPr>
              <a:t>Images from: </a:t>
            </a:r>
            <a:r>
              <a:rPr lang="en-US" sz="1600" dirty="0">
                <a:latin typeface="Open Sans"/>
                <a:ea typeface="+mn-lt"/>
                <a:cs typeface="+mn-lt"/>
                <a:hlinkClick r:id="rId5"/>
              </a:rPr>
              <a:t>https://www.sciencedirect.com/science/article/pii/S1053811921001221</a:t>
            </a:r>
            <a:endParaRPr lang="en-US" sz="1600">
              <a:latin typeface="Open Sans"/>
              <a:ea typeface="Open Sans"/>
              <a:cs typeface="Open Sans"/>
            </a:endParaRPr>
          </a:p>
          <a:p>
            <a:endParaRPr lang="en-US" sz="1600" dirty="0">
              <a:latin typeface="Open San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421913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55B4B-0023-B92E-3C88-ABC864FA1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E933D9A-D0A1-6B5A-4D97-AB0C7F5846BF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99B6200-D472-6DA5-C07A-12B9F994533C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5FADB50-7F1C-FAC3-1BA2-A7CE6D465A07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DF6315E9-BF8C-9FBC-9DDA-B9DC0C1E62A1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38D038D-EB6D-88B7-EF5C-F0A26492EBDD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Pseudonymisation</a:t>
            </a:r>
            <a:endParaRPr lang="en-US" sz="5450" dirty="0">
              <a:latin typeface="Calibri"/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C070F1-3FA7-2086-5D48-5F4405C7559D}"/>
              </a:ext>
            </a:extLst>
          </p:cNvPr>
          <p:cNvSpPr txBox="1"/>
          <p:nvPr/>
        </p:nvSpPr>
        <p:spPr>
          <a:xfrm>
            <a:off x="921676" y="2563940"/>
            <a:ext cx="15251500" cy="19774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spc="202" dirty="0">
                <a:latin typeface="Open Sans"/>
                <a:ea typeface="+mn-lt"/>
                <a:cs typeface="+mn-lt"/>
              </a:rPr>
              <a:t>Pseudonymisation is a process where</a:t>
            </a:r>
            <a:r>
              <a:rPr lang="en-US" sz="2450" b="1" spc="202" dirty="0">
                <a:latin typeface="Open Sans"/>
                <a:ea typeface="+mn-lt"/>
                <a:cs typeface="+mn-lt"/>
              </a:rPr>
              <a:t> identifiers are replaced with fake or coded values</a:t>
            </a:r>
            <a:r>
              <a:rPr lang="en-US" sz="2450" spc="202" dirty="0">
                <a:latin typeface="Open Sans"/>
                <a:ea typeface="+mn-lt"/>
                <a:cs typeface="+mn-lt"/>
              </a:rPr>
              <a:t> — but the link to the original identity is kept (in a separate, secure file).</a:t>
            </a:r>
            <a:endParaRPr lang="en-US" sz="2450" dirty="0">
              <a:latin typeface="Open Sans"/>
              <a:ea typeface="Calibri"/>
              <a:cs typeface="Calibri"/>
            </a:endParaRPr>
          </a:p>
          <a:p>
            <a:endParaRPr lang="en-US" sz="2450" spc="202" dirty="0">
              <a:latin typeface="Open Sans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 dirty="0">
                <a:latin typeface="Open Sans"/>
                <a:ea typeface="+mn-lt"/>
                <a:cs typeface="+mn-lt"/>
              </a:rPr>
              <a:t>It reduces the risk of exposure while still </a:t>
            </a:r>
            <a:r>
              <a:rPr lang="en-US" sz="2450" b="1" spc="202" dirty="0">
                <a:latin typeface="Open Sans"/>
                <a:ea typeface="+mn-lt"/>
                <a:cs typeface="+mn-lt"/>
              </a:rPr>
              <a:t>allowing the data to be linked back</a:t>
            </a:r>
            <a:r>
              <a:rPr lang="en-US" sz="2450" spc="202" dirty="0">
                <a:latin typeface="Open Sans"/>
                <a:ea typeface="+mn-lt"/>
                <a:cs typeface="+mn-lt"/>
              </a:rPr>
              <a:t> if necessary (e.g. in clinical follow-ups or longitudinal research).</a:t>
            </a:r>
            <a:endParaRPr lang="en-US" sz="2450" dirty="0">
              <a:latin typeface="Open Sans"/>
              <a:ea typeface="Calibri"/>
              <a:cs typeface="Calibri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9813A22-27A2-23E2-5466-8CEC5BBF6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588422"/>
              </p:ext>
            </p:extLst>
          </p:nvPr>
        </p:nvGraphicFramePr>
        <p:xfrm>
          <a:off x="970472" y="5338468"/>
          <a:ext cx="6286338" cy="245905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143169">
                  <a:extLst>
                    <a:ext uri="{9D8B030D-6E8A-4147-A177-3AD203B41FA5}">
                      <a16:colId xmlns:a16="http://schemas.microsoft.com/office/drawing/2014/main" val="86990874"/>
                    </a:ext>
                  </a:extLst>
                </a:gridCol>
                <a:gridCol w="3143169">
                  <a:extLst>
                    <a:ext uri="{9D8B030D-6E8A-4147-A177-3AD203B41FA5}">
                      <a16:colId xmlns:a16="http://schemas.microsoft.com/office/drawing/2014/main" val="483205054"/>
                    </a:ext>
                  </a:extLst>
                </a:gridCol>
              </a:tblGrid>
              <a:tr h="614763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Name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NHS ID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0319689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Green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290997248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7040796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Blue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150592345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541827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Yellow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141275457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383540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FC56750-7FFF-7A77-85C6-85FD9AB176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46750"/>
              </p:ext>
            </p:extLst>
          </p:nvPr>
        </p:nvGraphicFramePr>
        <p:xfrm>
          <a:off x="10222301" y="5327946"/>
          <a:ext cx="6406510" cy="245905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203255">
                  <a:extLst>
                    <a:ext uri="{9D8B030D-6E8A-4147-A177-3AD203B41FA5}">
                      <a16:colId xmlns:a16="http://schemas.microsoft.com/office/drawing/2014/main" val="120405795"/>
                    </a:ext>
                  </a:extLst>
                </a:gridCol>
                <a:gridCol w="3203255">
                  <a:extLst>
                    <a:ext uri="{9D8B030D-6E8A-4147-A177-3AD203B41FA5}">
                      <a16:colId xmlns:a16="http://schemas.microsoft.com/office/drawing/2014/main" val="4043243313"/>
                    </a:ext>
                  </a:extLst>
                </a:gridCol>
              </a:tblGrid>
              <a:tr h="614763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Name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FFFFFF"/>
                          </a:solidFill>
                          <a:effectLst/>
                          <a:latin typeface="Open Sans"/>
                        </a:rPr>
                        <a:t>NHS ID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6342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PO24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X2F7B91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7773894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PO56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BB33UU5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193305"/>
                  </a:ext>
                </a:extLst>
              </a:tr>
              <a:tr h="614763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PO66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19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Open Sans"/>
                        </a:rPr>
                        <a:t>YY99YY99</a:t>
                      </a:r>
                    </a:p>
                  </a:txBody>
                  <a:tcPr anchor="ctr">
                    <a:lnL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05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276605"/>
                  </a:ext>
                </a:extLst>
              </a:tr>
            </a:tbl>
          </a:graphicData>
        </a:graphic>
      </p:graphicFrame>
      <p:sp>
        <p:nvSpPr>
          <p:cNvPr id="17" name="Arrow: Down 16">
            <a:extLst>
              <a:ext uri="{FF2B5EF4-FFF2-40B4-BE49-F238E27FC236}">
                <a16:creationId xmlns:a16="http://schemas.microsoft.com/office/drawing/2014/main" id="{F8F1F483-4B36-1DB2-C94D-6B841A57EEA9}"/>
              </a:ext>
            </a:extLst>
          </p:cNvPr>
          <p:cNvSpPr/>
          <p:nvPr/>
        </p:nvSpPr>
        <p:spPr>
          <a:xfrm rot="16200000">
            <a:off x="8025831" y="6190553"/>
            <a:ext cx="1758461" cy="732692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07DE4E-C52D-1CD2-6252-6AA8F5A1B865}"/>
              </a:ext>
            </a:extLst>
          </p:cNvPr>
          <p:cNvSpPr txBox="1"/>
          <p:nvPr/>
        </p:nvSpPr>
        <p:spPr>
          <a:xfrm>
            <a:off x="1273259" y="8362934"/>
            <a:ext cx="15251500" cy="4693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+mn-lt"/>
                <a:cs typeface="+mn-lt"/>
              </a:rPr>
              <a:t>A key file exists that maps po24 back to Green — stored securely and separately.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0173137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9C6E9-65B6-4BD2-3D60-B012F99B3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434E96B-4E5F-F38E-D2ED-8C3E557F7DFA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EE3503F-248E-01B0-4F0B-6673F2364A81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838F7B4-ADC6-069B-0853-2100428480C0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C5872142-B873-A885-FB23-BF8027AF8EBC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49EFEFD-EEF6-A264-4A08-0B132B5198C3}"/>
              </a:ext>
            </a:extLst>
          </p:cNvPr>
          <p:cNvSpPr txBox="1"/>
          <p:nvPr/>
        </p:nvSpPr>
        <p:spPr>
          <a:xfrm>
            <a:off x="881483" y="1013901"/>
            <a:ext cx="12216768" cy="169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Pseudonymisation</a:t>
            </a:r>
            <a:endParaRPr lang="en-US" sz="5450" dirty="0">
              <a:solidFill>
                <a:srgbClr val="000000"/>
              </a:solidFill>
              <a:latin typeface="Open Sans"/>
              <a:ea typeface="Calibri"/>
              <a:cs typeface="Calibri"/>
            </a:endParaRPr>
          </a:p>
          <a:p>
            <a:endParaRPr lang="en-US" sz="5450" b="1" dirty="0">
              <a:latin typeface="Open Sans"/>
              <a:ea typeface="Open Sans Bold"/>
              <a:cs typeface="Open Sans 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430A3D-30CE-C1C2-AB17-FAF44A6A83E2}"/>
              </a:ext>
            </a:extLst>
          </p:cNvPr>
          <p:cNvSpPr txBox="1"/>
          <p:nvPr/>
        </p:nvSpPr>
        <p:spPr>
          <a:xfrm>
            <a:off x="1525525" y="2779601"/>
            <a:ext cx="7056406" cy="19774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>
                <a:latin typeface="Open Sans"/>
                <a:ea typeface="Open Sans"/>
                <a:cs typeface="Open Sans"/>
              </a:rPr>
              <a:t>Pros: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Protects identity in daily use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Enables follow-up or updates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 err="1">
                <a:latin typeface="Open Sans"/>
                <a:ea typeface="Open Sans"/>
                <a:cs typeface="Open Sans"/>
              </a:rPr>
              <a:t>Recognised</a:t>
            </a:r>
            <a:r>
              <a:rPr lang="en-US" sz="2450" spc="202">
                <a:latin typeface="Open Sans"/>
                <a:ea typeface="Open Sans"/>
                <a:cs typeface="Open Sans"/>
              </a:rPr>
              <a:t> under GDPR as a safeguard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8E76F1-A695-3F8C-8698-729DCEBEA633}"/>
              </a:ext>
            </a:extLst>
          </p:cNvPr>
          <p:cNvSpPr txBox="1"/>
          <p:nvPr/>
        </p:nvSpPr>
        <p:spPr>
          <a:xfrm>
            <a:off x="9015436" y="2908997"/>
            <a:ext cx="6085935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>
                <a:latin typeface="Open Sans"/>
                <a:ea typeface="Open Sans"/>
                <a:cs typeface="Open Sans"/>
              </a:rPr>
              <a:t>Cons: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Still legally personal data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Risk if key is leaked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Extra step to fully </a:t>
            </a:r>
            <a:r>
              <a:rPr lang="en-US" sz="2450" spc="202" err="1">
                <a:latin typeface="Open Sans"/>
                <a:ea typeface="Open Sans"/>
                <a:cs typeface="Open Sans"/>
              </a:rPr>
              <a:t>anonymise</a:t>
            </a:r>
            <a:endParaRPr lang="en-US" sz="2450" err="1">
              <a:latin typeface="Open Sans"/>
              <a:ea typeface="Open Sans"/>
              <a:cs typeface="Open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61B9BC-5B7C-B6A3-4C7B-E204E9DB71FC}"/>
              </a:ext>
            </a:extLst>
          </p:cNvPr>
          <p:cNvSpPr txBox="1"/>
          <p:nvPr/>
        </p:nvSpPr>
        <p:spPr>
          <a:xfrm>
            <a:off x="1173192" y="5138094"/>
            <a:ext cx="13914406" cy="42396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>
                <a:latin typeface="Open Sans"/>
                <a:ea typeface="Open Sans"/>
                <a:cs typeface="Open Sans"/>
              </a:rPr>
              <a:t>When to Use It - Example </a:t>
            </a:r>
          </a:p>
          <a:p>
            <a:endParaRPr lang="en-US" sz="2450" b="1" spc="202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You need to re-contact participants</a:t>
            </a:r>
          </a:p>
          <a:p>
            <a:endParaRPr lang="en-US" sz="2450" spc="202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You're managing sensitive personal data - Adds a layer of protection while preserving </a:t>
            </a:r>
            <a:r>
              <a:rPr lang="en-US" sz="2450" spc="202" err="1">
                <a:latin typeface="Open Sans"/>
                <a:ea typeface="Open Sans"/>
                <a:cs typeface="Open Sans"/>
              </a:rPr>
              <a:t>linkability</a:t>
            </a:r>
          </a:p>
          <a:p>
            <a:endParaRPr lang="en-US" sz="2450" spc="202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The data is processed internally (not fully public) - Previous </a:t>
            </a:r>
            <a:r>
              <a:rPr lang="en-US" sz="2450" spc="202" err="1">
                <a:latin typeface="Open Sans"/>
                <a:ea typeface="Open Sans"/>
                <a:cs typeface="Open Sans"/>
              </a:rPr>
              <a:t>planing</a:t>
            </a:r>
            <a:r>
              <a:rPr lang="en-US" sz="2450" spc="202">
                <a:latin typeface="Open Sans"/>
                <a:ea typeface="Open Sans"/>
                <a:cs typeface="Open Sans"/>
              </a:rPr>
              <a:t> on which researchers has access to the raw data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endParaRPr lang="en-US" sz="2450" spc="202">
              <a:latin typeface="Open Sans"/>
              <a:ea typeface="Open Sans"/>
              <a:cs typeface="Open Sans"/>
            </a:endParaRPr>
          </a:p>
          <a:p>
            <a:pPr>
              <a:buFont typeface="Arial"/>
              <a:buChar char="•"/>
            </a:pPr>
            <a:r>
              <a:rPr lang="en-US" sz="2450" spc="202">
                <a:latin typeface="Open Sans"/>
                <a:ea typeface="Open Sans"/>
                <a:cs typeface="Open Sans"/>
              </a:rPr>
              <a:t>You want to link across multiple datasets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2786337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93AF04-165E-4A50-A6E6-B86E64FD1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606E907-F8F0-7A79-A233-BFC3B017B3F9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082C410-7E7D-0B57-C7E6-CEC15E995558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D2CA9DB4-B2B1-2051-745C-2C800CC04778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75D84DDE-2269-7A81-6D6D-E9A5108B7C34}"/>
              </a:ext>
            </a:extLst>
          </p:cNvPr>
          <p:cNvSpPr txBox="1"/>
          <p:nvPr/>
        </p:nvSpPr>
        <p:spPr>
          <a:xfrm>
            <a:off x="881483" y="1013901"/>
            <a:ext cx="12216768" cy="169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Pseudonymisation</a:t>
            </a:r>
            <a:endParaRPr lang="en-US" sz="5450" dirty="0">
              <a:solidFill>
                <a:srgbClr val="000000"/>
              </a:solidFill>
              <a:latin typeface="Open Sans"/>
              <a:ea typeface="Calibri"/>
              <a:cs typeface="Calibri"/>
            </a:endParaRPr>
          </a:p>
          <a:p>
            <a:endParaRPr lang="en-US" sz="5500" b="1" dirty="0">
              <a:latin typeface="Open Sans Bold"/>
              <a:ea typeface="Open Sans Bold"/>
              <a:cs typeface="Open Sans Bold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1859684-6F67-094B-2A79-C743E8DAD9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8004571"/>
              </p:ext>
            </p:extLst>
          </p:nvPr>
        </p:nvGraphicFramePr>
        <p:xfrm>
          <a:off x="884208" y="3013840"/>
          <a:ext cx="16423008" cy="572581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474336">
                  <a:extLst>
                    <a:ext uri="{9D8B030D-6E8A-4147-A177-3AD203B41FA5}">
                      <a16:colId xmlns:a16="http://schemas.microsoft.com/office/drawing/2014/main" val="291162159"/>
                    </a:ext>
                  </a:extLst>
                </a:gridCol>
                <a:gridCol w="5474336">
                  <a:extLst>
                    <a:ext uri="{9D8B030D-6E8A-4147-A177-3AD203B41FA5}">
                      <a16:colId xmlns:a16="http://schemas.microsoft.com/office/drawing/2014/main" val="1010862683"/>
                    </a:ext>
                  </a:extLst>
                </a:gridCol>
                <a:gridCol w="5474336">
                  <a:extLst>
                    <a:ext uri="{9D8B030D-6E8A-4147-A177-3AD203B41FA5}">
                      <a16:colId xmlns:a16="http://schemas.microsoft.com/office/drawing/2014/main" val="2991547639"/>
                    </a:ext>
                  </a:extLst>
                </a:gridCol>
              </a:tblGrid>
              <a:tr h="1145162">
                <a:tc>
                  <a:txBody>
                    <a:bodyPr/>
                    <a:lstStyle/>
                    <a:p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Pseudonymisation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B8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Anonymisation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B8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054856"/>
                  </a:ext>
                </a:extLst>
              </a:tr>
              <a:tr h="1145162"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Identity can be recovered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B8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✅ Yes (with a key)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❌ No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162250"/>
                  </a:ext>
                </a:extLst>
              </a:tr>
              <a:tr h="1145162"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GDPR considers it personal data?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B8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✅ Yes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❌ No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22184"/>
                  </a:ext>
                </a:extLst>
              </a:tr>
              <a:tr h="1145162"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Useful for follow-ups?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B8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✅ Yes (relinking possible)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❌ No (no identifiers remain)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6516662"/>
                  </a:ext>
                </a:extLst>
              </a:tr>
              <a:tr h="1145162"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Risk if re-identified?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B8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🔺 Medium or High (depends on key security &amp; other variables)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50" dirty="0">
                          <a:effectLst/>
                          <a:latin typeface="Open Sans"/>
                        </a:rPr>
                        <a:t>🔻 Low (should be impossible to reverse)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667964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E56B9F3-7AC3-4CB6-143D-3CEFC054A37B}"/>
              </a:ext>
            </a:extLst>
          </p:cNvPr>
          <p:cNvSpPr txBox="1"/>
          <p:nvPr/>
        </p:nvSpPr>
        <p:spPr>
          <a:xfrm>
            <a:off x="1167123" y="9330401"/>
            <a:ext cx="15251500" cy="4693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spc="202" dirty="0">
                <a:latin typeface="Open Sans"/>
                <a:ea typeface="Calibri"/>
                <a:cs typeface="Calibri"/>
              </a:rPr>
              <a:t>Differentiate between </a:t>
            </a:r>
            <a:r>
              <a:rPr lang="en-US" sz="2450" b="1" spc="202" err="1">
                <a:latin typeface="Open Sans"/>
                <a:ea typeface="Calibri"/>
                <a:cs typeface="Calibri"/>
              </a:rPr>
              <a:t>Pseudoanymisation</a:t>
            </a:r>
            <a:r>
              <a:rPr lang="en-US" sz="2450" b="1" spc="202" dirty="0">
                <a:latin typeface="Open Sans"/>
                <a:ea typeface="Calibri"/>
                <a:cs typeface="Calibri"/>
              </a:rPr>
              <a:t> VS De-Identification</a:t>
            </a:r>
          </a:p>
        </p:txBody>
      </p:sp>
    </p:spTree>
    <p:extLst>
      <p:ext uri="{BB962C8B-B14F-4D97-AF65-F5344CB8AC3E}">
        <p14:creationId xmlns:p14="http://schemas.microsoft.com/office/powerpoint/2010/main" val="29647572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4A5268-79A9-B638-0678-BA1CF7AF2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CE15D45-AC82-DFF9-79D3-EB7BB408242A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90DE6AC3-4350-E5A2-E50E-3845AEFB1343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1BA0109-AC77-79E5-A25A-284D6F1E055A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CFBA62FD-8072-83A6-FAD0-91E87EB0658D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50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Options for </a:t>
            </a:r>
            <a:r>
              <a:rPr lang="en-US" sz="5500" b="1" dirty="0" err="1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pseudonymisation</a:t>
            </a:r>
            <a:r>
              <a:rPr lang="en-US" sz="550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 </a:t>
            </a:r>
            <a:endParaRPr lang="en-US" b="1" dirty="0">
              <a:latin typeface="Open Sans"/>
              <a:ea typeface="Calibri"/>
              <a:cs typeface="Calibri"/>
            </a:endParaRPr>
          </a:p>
        </p:txBody>
      </p:sp>
      <p:sp>
        <p:nvSpPr>
          <p:cNvPr id="47" name="Content Placeholder 4">
            <a:extLst>
              <a:ext uri="{FF2B5EF4-FFF2-40B4-BE49-F238E27FC236}">
                <a16:creationId xmlns:a16="http://schemas.microsoft.com/office/drawing/2014/main" id="{3CDED3CB-93AB-B963-AF51-1A174A617AA1}"/>
              </a:ext>
            </a:extLst>
          </p:cNvPr>
          <p:cNvSpPr txBox="1">
            <a:spLocks/>
          </p:cNvSpPr>
          <p:nvPr/>
        </p:nvSpPr>
        <p:spPr>
          <a:xfrm>
            <a:off x="1450683" y="2513089"/>
            <a:ext cx="12612729" cy="766262"/>
          </a:xfrm>
          <a:prstGeom prst="rect">
            <a:avLst/>
          </a:prstGeom>
        </p:spPr>
        <p:txBody>
          <a:bodyPr vert="horz" lIns="137160" tIns="68580" rIns="137160" bIns="68580" rtlCol="0" anchor="t">
            <a:normAutofit/>
          </a:bodyPr>
          <a:lstStyle>
            <a:defPPr>
              <a:defRPr lang="en-US"/>
            </a:defPPr>
            <a:lvl1pPr marL="0" indent="-342900" algn="l" defTabSz="13716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85750" algn="l" defTabSz="13716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-228600" algn="l" defTabSz="13716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-228600" algn="l" defTabSz="13716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228600" algn="l" defTabSz="13716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-228600" algn="l" defTabSz="13716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-228600" algn="l" defTabSz="13716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228600" algn="l" defTabSz="13716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-228600" algn="l" defTabSz="13716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buFont typeface="Arial" pitchFamily="34" charset="0"/>
              <a:buNone/>
            </a:pPr>
            <a:r>
              <a:rPr lang="en-GB" sz="2450" b="1" dirty="0">
                <a:latin typeface="Open Sans"/>
                <a:ea typeface="Open Sans"/>
                <a:cs typeface="Open Sans"/>
              </a:rPr>
              <a:t>Encryption</a:t>
            </a:r>
            <a:r>
              <a:rPr lang="en-GB" sz="2450" i="1" dirty="0">
                <a:latin typeface="Open Sans"/>
                <a:ea typeface="Open Sans"/>
                <a:cs typeface="Open Sans"/>
              </a:rPr>
              <a:t>: Reversible</a:t>
            </a:r>
            <a:r>
              <a:rPr lang="en-GB" sz="2450" dirty="0">
                <a:latin typeface="Open Sans"/>
                <a:ea typeface="Open Sans"/>
                <a:cs typeface="Open Sans"/>
              </a:rPr>
              <a:t> encoding of values</a:t>
            </a:r>
            <a:endParaRPr lang="en-GB" sz="2450" i="1" dirty="0">
              <a:latin typeface="Open Sans"/>
              <a:ea typeface="Open Sans"/>
              <a:cs typeface="Open Sans"/>
            </a:endParaRPr>
          </a:p>
        </p:txBody>
      </p:sp>
      <p:pic>
        <p:nvPicPr>
          <p:cNvPr id="49" name="Picture 48" descr="A black and white symbol&#10;&#10;AI-generated content may be incorrect.">
            <a:extLst>
              <a:ext uri="{FF2B5EF4-FFF2-40B4-BE49-F238E27FC236}">
                <a16:creationId xmlns:a16="http://schemas.microsoft.com/office/drawing/2014/main" id="{81E21223-6FE8-49EF-86C6-A5E605015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097" y="3515677"/>
            <a:ext cx="2036343" cy="1772568"/>
          </a:xfrm>
          <a:prstGeom prst="rect">
            <a:avLst/>
          </a:prstGeom>
        </p:spPr>
      </p:pic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C34CF5A-6D4A-22FE-644D-1ED9C31AE07A}"/>
              </a:ext>
            </a:extLst>
          </p:cNvPr>
          <p:cNvCxnSpPr/>
          <p:nvPr/>
        </p:nvCxnSpPr>
        <p:spPr>
          <a:xfrm flipV="1">
            <a:off x="3600451" y="3977096"/>
            <a:ext cx="785813" cy="171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37C82DC-4EC1-317A-FD38-C230B1BB5CCB}"/>
              </a:ext>
            </a:extLst>
          </p:cNvPr>
          <p:cNvCxnSpPr/>
          <p:nvPr/>
        </p:nvCxnSpPr>
        <p:spPr>
          <a:xfrm>
            <a:off x="3614738" y="4620034"/>
            <a:ext cx="7429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7D3AC7F-A416-1D91-FAD0-A5C43ED13F4A}"/>
              </a:ext>
            </a:extLst>
          </p:cNvPr>
          <p:cNvCxnSpPr>
            <a:cxnSpLocks/>
          </p:cNvCxnSpPr>
          <p:nvPr/>
        </p:nvCxnSpPr>
        <p:spPr>
          <a:xfrm>
            <a:off x="3600451" y="5034372"/>
            <a:ext cx="757238" cy="253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13CD4CD4-2DAB-0F56-83DA-ACC5E1E1FA79}"/>
              </a:ext>
            </a:extLst>
          </p:cNvPr>
          <p:cNvSpPr txBox="1"/>
          <p:nvPr/>
        </p:nvSpPr>
        <p:spPr>
          <a:xfrm>
            <a:off x="4343401" y="3694082"/>
            <a:ext cx="1491048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Bob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48AF6FE-9BE3-6C9F-6A61-2304E3BCB465}"/>
              </a:ext>
            </a:extLst>
          </p:cNvPr>
          <p:cNvSpPr txBox="1"/>
          <p:nvPr/>
        </p:nvSpPr>
        <p:spPr>
          <a:xfrm>
            <a:off x="4343400" y="4328747"/>
            <a:ext cx="1625480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Jane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666AD97-16A2-BB4A-6028-DF21DDF72AC1}"/>
              </a:ext>
            </a:extLst>
          </p:cNvPr>
          <p:cNvSpPr txBox="1"/>
          <p:nvPr/>
        </p:nvSpPr>
        <p:spPr>
          <a:xfrm>
            <a:off x="4343400" y="5057410"/>
            <a:ext cx="1625480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Judy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EF70DCCD-1ACA-DF05-BC8F-046C5C1EFB64}"/>
              </a:ext>
            </a:extLst>
          </p:cNvPr>
          <p:cNvCxnSpPr>
            <a:cxnSpLocks/>
          </p:cNvCxnSpPr>
          <p:nvPr/>
        </p:nvCxnSpPr>
        <p:spPr>
          <a:xfrm>
            <a:off x="5857876" y="3962330"/>
            <a:ext cx="275748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C8BEFF-1513-61C3-992A-D92A0F820CB8}"/>
              </a:ext>
            </a:extLst>
          </p:cNvPr>
          <p:cNvSpPr txBox="1"/>
          <p:nvPr/>
        </p:nvSpPr>
        <p:spPr>
          <a:xfrm>
            <a:off x="6230860" y="3291977"/>
            <a:ext cx="2462600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Encryption</a:t>
            </a:r>
          </a:p>
        </p:txBody>
      </p:sp>
      <p:pic>
        <p:nvPicPr>
          <p:cNvPr id="67" name="Picture 66" descr="A black and white image of a corner&#10;&#10;AI-generated content may be incorrect.">
            <a:extLst>
              <a:ext uri="{FF2B5EF4-FFF2-40B4-BE49-F238E27FC236}">
                <a16:creationId xmlns:a16="http://schemas.microsoft.com/office/drawing/2014/main" id="{E44ED6C3-1C28-2DBA-0E60-96FCA8ED66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242" y="4064598"/>
            <a:ext cx="1074566" cy="375782"/>
          </a:xfrm>
          <a:prstGeom prst="rect">
            <a:avLst/>
          </a:prstGeom>
        </p:spPr>
      </p:pic>
      <p:pic>
        <p:nvPicPr>
          <p:cNvPr id="69" name="Picture 68" descr="A black and white symbol&#10;&#10;AI-generated content may be incorrect.">
            <a:extLst>
              <a:ext uri="{FF2B5EF4-FFF2-40B4-BE49-F238E27FC236}">
                <a16:creationId xmlns:a16="http://schemas.microsoft.com/office/drawing/2014/main" id="{BEF73FB2-4A04-99B7-2E9D-3A4E609915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821" y="3515677"/>
            <a:ext cx="2036343" cy="1772568"/>
          </a:xfrm>
          <a:prstGeom prst="rect">
            <a:avLst/>
          </a:prstGeom>
        </p:spPr>
      </p:pic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B97F189-09A7-B158-3A9A-CEB16C6CCD83}"/>
              </a:ext>
            </a:extLst>
          </p:cNvPr>
          <p:cNvCxnSpPr/>
          <p:nvPr/>
        </p:nvCxnSpPr>
        <p:spPr>
          <a:xfrm flipV="1">
            <a:off x="11020175" y="3977096"/>
            <a:ext cx="785813" cy="171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B61D99E3-44EF-AE59-BDB1-6810D9A4F2F9}"/>
              </a:ext>
            </a:extLst>
          </p:cNvPr>
          <p:cNvCxnSpPr/>
          <p:nvPr/>
        </p:nvCxnSpPr>
        <p:spPr>
          <a:xfrm>
            <a:off x="11034462" y="4620034"/>
            <a:ext cx="7429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037734F-4A67-AC01-4071-DC89DD2B57AC}"/>
              </a:ext>
            </a:extLst>
          </p:cNvPr>
          <p:cNvCxnSpPr>
            <a:cxnSpLocks/>
          </p:cNvCxnSpPr>
          <p:nvPr/>
        </p:nvCxnSpPr>
        <p:spPr>
          <a:xfrm>
            <a:off x="11020175" y="5034372"/>
            <a:ext cx="757238" cy="253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F3B4D21B-6CAC-D646-3C7E-7261D3E4C91B}"/>
              </a:ext>
            </a:extLst>
          </p:cNvPr>
          <p:cNvSpPr txBox="1"/>
          <p:nvPr/>
        </p:nvSpPr>
        <p:spPr>
          <a:xfrm>
            <a:off x="11763125" y="3694082"/>
            <a:ext cx="3618364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X97FEFLb…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220780C-DC2D-9429-1303-832B2288B134}"/>
              </a:ext>
            </a:extLst>
          </p:cNvPr>
          <p:cNvSpPr txBox="1"/>
          <p:nvPr/>
        </p:nvSpPr>
        <p:spPr>
          <a:xfrm>
            <a:off x="11763125" y="4328747"/>
            <a:ext cx="3297412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io2AhNy…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D6093BF-01FB-FD36-1452-35C5B22D41A9}"/>
              </a:ext>
            </a:extLst>
          </p:cNvPr>
          <p:cNvSpPr txBox="1"/>
          <p:nvPr/>
        </p:nvSpPr>
        <p:spPr>
          <a:xfrm>
            <a:off x="11763125" y="5057410"/>
            <a:ext cx="3326861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+pxd0rN…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1DC15D3A-3257-E02D-A32B-6C4DE5EA5E9E}"/>
              </a:ext>
            </a:extLst>
          </p:cNvPr>
          <p:cNvCxnSpPr>
            <a:cxnSpLocks/>
          </p:cNvCxnSpPr>
          <p:nvPr/>
        </p:nvCxnSpPr>
        <p:spPr>
          <a:xfrm flipH="1">
            <a:off x="5900738" y="5266389"/>
            <a:ext cx="275748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D96FB1F3-BFAB-927D-886C-EC3D77A51E4F}"/>
              </a:ext>
            </a:extLst>
          </p:cNvPr>
          <p:cNvSpPr txBox="1"/>
          <p:nvPr/>
        </p:nvSpPr>
        <p:spPr>
          <a:xfrm>
            <a:off x="6298745" y="4612956"/>
            <a:ext cx="2601681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Decryption</a:t>
            </a:r>
          </a:p>
        </p:txBody>
      </p:sp>
      <p:pic>
        <p:nvPicPr>
          <p:cNvPr id="87" name="Picture 86" descr="A black and white image of a corner&#10;&#10;AI-generated content may be incorrect.">
            <a:extLst>
              <a:ext uri="{FF2B5EF4-FFF2-40B4-BE49-F238E27FC236}">
                <a16:creationId xmlns:a16="http://schemas.microsoft.com/office/drawing/2014/main" id="{901EA1B2-B3FE-EBCF-EDA2-71ADD5AB9D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640" y="5410973"/>
            <a:ext cx="1074566" cy="375782"/>
          </a:xfrm>
          <a:prstGeom prst="rect">
            <a:avLst/>
          </a:prstGeom>
        </p:spPr>
      </p:pic>
      <p:pic>
        <p:nvPicPr>
          <p:cNvPr id="89" name="Picture 88" descr="A black and white symbol&#10;&#10;AI-generated content may be incorrect.">
            <a:extLst>
              <a:ext uri="{FF2B5EF4-FFF2-40B4-BE49-F238E27FC236}">
                <a16:creationId xmlns:a16="http://schemas.microsoft.com/office/drawing/2014/main" id="{A1EB5E85-1216-A175-FFF2-D706D4D37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589" y="7351430"/>
            <a:ext cx="2036343" cy="1772568"/>
          </a:xfrm>
          <a:prstGeom prst="rect">
            <a:avLst/>
          </a:prstGeom>
        </p:spPr>
      </p:pic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4025D44E-CAC6-DE31-8303-FCDB661EF7B5}"/>
              </a:ext>
            </a:extLst>
          </p:cNvPr>
          <p:cNvCxnSpPr/>
          <p:nvPr/>
        </p:nvCxnSpPr>
        <p:spPr>
          <a:xfrm flipV="1">
            <a:off x="3597941" y="7812849"/>
            <a:ext cx="785814" cy="171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5B9DDEE8-080C-B173-5C6E-990C41685B33}"/>
              </a:ext>
            </a:extLst>
          </p:cNvPr>
          <p:cNvCxnSpPr/>
          <p:nvPr/>
        </p:nvCxnSpPr>
        <p:spPr>
          <a:xfrm>
            <a:off x="3612230" y="8455787"/>
            <a:ext cx="7429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89011E45-D624-6F2B-6297-755C150F584C}"/>
              </a:ext>
            </a:extLst>
          </p:cNvPr>
          <p:cNvCxnSpPr>
            <a:cxnSpLocks/>
          </p:cNvCxnSpPr>
          <p:nvPr/>
        </p:nvCxnSpPr>
        <p:spPr>
          <a:xfrm>
            <a:off x="3597943" y="8870125"/>
            <a:ext cx="757238" cy="253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4EBA7B7E-353D-0B27-0C83-77212294859E}"/>
              </a:ext>
            </a:extLst>
          </p:cNvPr>
          <p:cNvSpPr txBox="1"/>
          <p:nvPr/>
        </p:nvSpPr>
        <p:spPr>
          <a:xfrm>
            <a:off x="4340893" y="7529835"/>
            <a:ext cx="1215626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Bob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56488496-DBE4-F1C0-48BB-C3BA51D1B2A7}"/>
              </a:ext>
            </a:extLst>
          </p:cNvPr>
          <p:cNvSpPr txBox="1"/>
          <p:nvPr/>
        </p:nvSpPr>
        <p:spPr>
          <a:xfrm>
            <a:off x="4340892" y="8164500"/>
            <a:ext cx="1336287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Jane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6334342-2C9E-8282-64E8-8BBBB0F9C372}"/>
              </a:ext>
            </a:extLst>
          </p:cNvPr>
          <p:cNvSpPr txBox="1"/>
          <p:nvPr/>
        </p:nvSpPr>
        <p:spPr>
          <a:xfrm>
            <a:off x="4340892" y="8893163"/>
            <a:ext cx="1336287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Judy</a:t>
            </a:r>
          </a:p>
        </p:txBody>
      </p:sp>
      <p:sp>
        <p:nvSpPr>
          <p:cNvPr id="103" name="Content Placeholder 4">
            <a:extLst>
              <a:ext uri="{FF2B5EF4-FFF2-40B4-BE49-F238E27FC236}">
                <a16:creationId xmlns:a16="http://schemas.microsoft.com/office/drawing/2014/main" id="{04A162C5-199F-C2C1-C451-71E6040C3008}"/>
              </a:ext>
            </a:extLst>
          </p:cNvPr>
          <p:cNvSpPr txBox="1">
            <a:spLocks/>
          </p:cNvSpPr>
          <p:nvPr/>
        </p:nvSpPr>
        <p:spPr>
          <a:xfrm>
            <a:off x="1450683" y="6287555"/>
            <a:ext cx="12612729" cy="766262"/>
          </a:xfrm>
          <a:prstGeom prst="rect">
            <a:avLst/>
          </a:prstGeom>
        </p:spPr>
        <p:txBody>
          <a:bodyPr vert="horz" lIns="137160" tIns="68580" rIns="137160" bIns="68580" rtlCol="0" anchor="t">
            <a:norm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50" b="1" dirty="0">
                <a:latin typeface="Open Sans"/>
                <a:ea typeface="Open Sans"/>
                <a:cs typeface="Open Sans"/>
              </a:rPr>
              <a:t>Hashing</a:t>
            </a:r>
            <a:r>
              <a:rPr lang="en-GB" sz="2450" i="1" dirty="0">
                <a:latin typeface="Open Sans"/>
                <a:ea typeface="Open Sans"/>
                <a:cs typeface="Open Sans"/>
              </a:rPr>
              <a:t>: Irreversible</a:t>
            </a:r>
            <a:r>
              <a:rPr lang="en-GB" sz="2450" dirty="0">
                <a:latin typeface="Open Sans"/>
                <a:ea typeface="Open Sans"/>
                <a:cs typeface="Open Sans"/>
              </a:rPr>
              <a:t> encoding of values</a:t>
            </a:r>
            <a:endParaRPr lang="en-GB" sz="2450" i="1">
              <a:latin typeface="Open Sans"/>
              <a:ea typeface="Open Sans"/>
              <a:cs typeface="Open Sans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7233A45-C97A-BD51-1F88-2801BD54C1BD}"/>
              </a:ext>
            </a:extLst>
          </p:cNvPr>
          <p:cNvSpPr txBox="1"/>
          <p:nvPr/>
        </p:nvSpPr>
        <p:spPr>
          <a:xfrm>
            <a:off x="6381396" y="7774406"/>
            <a:ext cx="2242343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Hashing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E01A80B-F70A-14E7-005C-FFC284F76583}"/>
              </a:ext>
            </a:extLst>
          </p:cNvPr>
          <p:cNvSpPr txBox="1"/>
          <p:nvPr/>
        </p:nvSpPr>
        <p:spPr>
          <a:xfrm>
            <a:off x="6211696" y="8531128"/>
            <a:ext cx="2505092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Salt = 1234</a:t>
            </a:r>
          </a:p>
          <a:p>
            <a:r>
              <a:rPr lang="en-GB" sz="2450">
                <a:latin typeface="Open Sans"/>
                <a:ea typeface="Open Sans"/>
                <a:cs typeface="Open Sans"/>
              </a:rPr>
              <a:t>(optional)</a:t>
            </a:r>
          </a:p>
        </p:txBody>
      </p:sp>
      <p:pic>
        <p:nvPicPr>
          <p:cNvPr id="109" name="Picture 108" descr="A black and white symbol&#10;&#10;AI-generated content may be incorrect.">
            <a:extLst>
              <a:ext uri="{FF2B5EF4-FFF2-40B4-BE49-F238E27FC236}">
                <a16:creationId xmlns:a16="http://schemas.microsoft.com/office/drawing/2014/main" id="{2BB50726-554E-6B75-B3F9-41D73D4E48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821" y="7327719"/>
            <a:ext cx="2036343" cy="1772568"/>
          </a:xfrm>
          <a:prstGeom prst="rect">
            <a:avLst/>
          </a:prstGeom>
        </p:spPr>
      </p:pic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0A28362-213E-AE93-5BB2-9C4AE62B971F}"/>
              </a:ext>
            </a:extLst>
          </p:cNvPr>
          <p:cNvCxnSpPr/>
          <p:nvPr/>
        </p:nvCxnSpPr>
        <p:spPr>
          <a:xfrm flipV="1">
            <a:off x="11020173" y="7789139"/>
            <a:ext cx="785814" cy="171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AACA50E2-8250-86A0-0075-10B94F733843}"/>
              </a:ext>
            </a:extLst>
          </p:cNvPr>
          <p:cNvCxnSpPr/>
          <p:nvPr/>
        </p:nvCxnSpPr>
        <p:spPr>
          <a:xfrm>
            <a:off x="11034462" y="8432076"/>
            <a:ext cx="7429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145F4B28-F36A-9F57-38AB-F0434C774B1C}"/>
              </a:ext>
            </a:extLst>
          </p:cNvPr>
          <p:cNvCxnSpPr>
            <a:cxnSpLocks/>
          </p:cNvCxnSpPr>
          <p:nvPr/>
        </p:nvCxnSpPr>
        <p:spPr>
          <a:xfrm>
            <a:off x="11020175" y="8846414"/>
            <a:ext cx="757238" cy="253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76BC966E-EE99-D235-85D7-C1CCD2902BC5}"/>
              </a:ext>
            </a:extLst>
          </p:cNvPr>
          <p:cNvSpPr txBox="1"/>
          <p:nvPr/>
        </p:nvSpPr>
        <p:spPr>
          <a:xfrm>
            <a:off x="11763125" y="7506125"/>
            <a:ext cx="3173536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cd9fb1e1…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3D62AD30-73D5-06F7-AFAB-D827B65D894B}"/>
              </a:ext>
            </a:extLst>
          </p:cNvPr>
          <p:cNvSpPr txBox="1"/>
          <p:nvPr/>
        </p:nvSpPr>
        <p:spPr>
          <a:xfrm>
            <a:off x="11763125" y="8140790"/>
            <a:ext cx="2539189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4f2379…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00FD713-2061-64B2-6971-5A61C3DAF720}"/>
              </a:ext>
            </a:extLst>
          </p:cNvPr>
          <p:cNvSpPr txBox="1"/>
          <p:nvPr/>
        </p:nvSpPr>
        <p:spPr>
          <a:xfrm>
            <a:off x="11763125" y="8869452"/>
            <a:ext cx="2914289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037c6b5…</a:t>
            </a:r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A591CE1B-C47A-D44A-4419-359C5068958F}"/>
              </a:ext>
            </a:extLst>
          </p:cNvPr>
          <p:cNvCxnSpPr>
            <a:cxnSpLocks/>
          </p:cNvCxnSpPr>
          <p:nvPr/>
        </p:nvCxnSpPr>
        <p:spPr>
          <a:xfrm>
            <a:off x="5857876" y="8455787"/>
            <a:ext cx="275748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5" name="Freeform 5" descr="A diagram of mental health network&#10;&#10;AI-generated content may be incorrect.">
            <a:extLst>
              <a:ext uri="{FF2B5EF4-FFF2-40B4-BE49-F238E27FC236}">
                <a16:creationId xmlns:a16="http://schemas.microsoft.com/office/drawing/2014/main" id="{7C85B787-1592-D1A4-3F18-31C5105B29E7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7566885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299F2-03CF-987C-1646-F83C99F20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F81DD61-D654-74D4-AF97-2F07256C2C5D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29E7DD6-FECD-707F-531F-74924C8767EF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59458F0-45E2-A3E9-4A76-A5E6E64EF26D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A98EBC1F-2A0D-2A56-B45D-5C08ADD9D1DF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Options for </a:t>
            </a:r>
            <a:r>
              <a:rPr lang="en-US" sz="5450" b="1" dirty="0" err="1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pseudonymisation</a:t>
            </a:r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 </a:t>
            </a:r>
            <a:endParaRPr lang="en-US" sz="5450" b="1" dirty="0">
              <a:latin typeface="Open Sans"/>
              <a:ea typeface="Calibri"/>
              <a:cs typeface="Calibri"/>
            </a:endParaRPr>
          </a:p>
        </p:txBody>
      </p:sp>
      <p:sp>
        <p:nvSpPr>
          <p:cNvPr id="34" name="TextBox 28">
            <a:extLst>
              <a:ext uri="{FF2B5EF4-FFF2-40B4-BE49-F238E27FC236}">
                <a16:creationId xmlns:a16="http://schemas.microsoft.com/office/drawing/2014/main" id="{625780FA-EB49-730F-B6B1-0057B07253A0}"/>
              </a:ext>
            </a:extLst>
          </p:cNvPr>
          <p:cNvSpPr txBox="1"/>
          <p:nvPr/>
        </p:nvSpPr>
        <p:spPr>
          <a:xfrm>
            <a:off x="886202" y="7036961"/>
            <a:ext cx="9219804" cy="172867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50">
                <a:latin typeface="Open Sans"/>
                <a:ea typeface="Open Sans"/>
                <a:cs typeface="Open Sans"/>
              </a:rPr>
              <a:t>Requires both the target value (“Bob”) and the salt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50">
                <a:latin typeface="Open Sans"/>
                <a:ea typeface="Open Sans"/>
                <a:cs typeface="Open Sans"/>
              </a:rPr>
              <a:t>Does not give access to other table rows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50">
                <a:latin typeface="Open Sans"/>
                <a:ea typeface="Open Sans"/>
                <a:cs typeface="Open Sans"/>
              </a:rPr>
              <a:t>Does not give access to other hashed values in the table</a:t>
            </a:r>
          </a:p>
        </p:txBody>
      </p:sp>
      <p:sp>
        <p:nvSpPr>
          <p:cNvPr id="35" name="TextBox 3">
            <a:extLst>
              <a:ext uri="{FF2B5EF4-FFF2-40B4-BE49-F238E27FC236}">
                <a16:creationId xmlns:a16="http://schemas.microsoft.com/office/drawing/2014/main" id="{EDBD162B-E376-9941-16FB-4CD96738A13A}"/>
              </a:ext>
            </a:extLst>
          </p:cNvPr>
          <p:cNvSpPr txBox="1"/>
          <p:nvPr/>
        </p:nvSpPr>
        <p:spPr>
          <a:xfrm>
            <a:off x="887111" y="2784221"/>
            <a:ext cx="6146579" cy="4693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 b="1">
                <a:latin typeface="Open Sans"/>
                <a:ea typeface="Open Sans"/>
                <a:cs typeface="Open Sans"/>
              </a:rPr>
              <a:t>Retrieving data from hashed tables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49EEEA0F-3DF4-4317-9590-2B4351443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380" y="4459732"/>
            <a:ext cx="1812007" cy="1567302"/>
          </a:xfrm>
          <a:prstGeom prst="rect">
            <a:avLst/>
          </a:prstGeom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40A2DAB-CFBD-401D-A964-27AF741CCA87}"/>
              </a:ext>
            </a:extLst>
          </p:cNvPr>
          <p:cNvCxnSpPr/>
          <p:nvPr/>
        </p:nvCxnSpPr>
        <p:spPr>
          <a:xfrm flipV="1">
            <a:off x="9201393" y="5005470"/>
            <a:ext cx="523876" cy="114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4D1B8D2-B4C2-4E60-9B01-D09675B9BAA1}"/>
              </a:ext>
            </a:extLst>
          </p:cNvPr>
          <p:cNvCxnSpPr/>
          <p:nvPr/>
        </p:nvCxnSpPr>
        <p:spPr>
          <a:xfrm>
            <a:off x="9210919" y="5434095"/>
            <a:ext cx="495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7687B86-FBA2-4CC0-AF73-2A0AE58F87FF}"/>
              </a:ext>
            </a:extLst>
          </p:cNvPr>
          <p:cNvCxnSpPr>
            <a:cxnSpLocks/>
          </p:cNvCxnSpPr>
          <p:nvPr/>
        </p:nvCxnSpPr>
        <p:spPr>
          <a:xfrm>
            <a:off x="9201394" y="5710320"/>
            <a:ext cx="504825" cy="169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10">
            <a:extLst>
              <a:ext uri="{FF2B5EF4-FFF2-40B4-BE49-F238E27FC236}">
                <a16:creationId xmlns:a16="http://schemas.microsoft.com/office/drawing/2014/main" id="{FF4027F0-B0D1-4BAE-8E56-6F766615EED1}"/>
              </a:ext>
            </a:extLst>
          </p:cNvPr>
          <p:cNvSpPr txBox="1"/>
          <p:nvPr/>
        </p:nvSpPr>
        <p:spPr>
          <a:xfrm>
            <a:off x="9696694" y="4705669"/>
            <a:ext cx="2941956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cd9fb1e1…</a:t>
            </a:r>
          </a:p>
        </p:txBody>
      </p:sp>
      <p:sp>
        <p:nvSpPr>
          <p:cNvPr id="64" name="TextBox 11">
            <a:extLst>
              <a:ext uri="{FF2B5EF4-FFF2-40B4-BE49-F238E27FC236}">
                <a16:creationId xmlns:a16="http://schemas.microsoft.com/office/drawing/2014/main" id="{99A0698E-22D1-4F2F-A40C-F7161390E995}"/>
              </a:ext>
            </a:extLst>
          </p:cNvPr>
          <p:cNvSpPr txBox="1"/>
          <p:nvPr/>
        </p:nvSpPr>
        <p:spPr>
          <a:xfrm>
            <a:off x="9696694" y="5239904"/>
            <a:ext cx="2362985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4f2379…</a:t>
            </a:r>
          </a:p>
        </p:txBody>
      </p:sp>
      <p:sp>
        <p:nvSpPr>
          <p:cNvPr id="66" name="TextBox 12">
            <a:extLst>
              <a:ext uri="{FF2B5EF4-FFF2-40B4-BE49-F238E27FC236}">
                <a16:creationId xmlns:a16="http://schemas.microsoft.com/office/drawing/2014/main" id="{B2072280-A971-492C-9BA1-1AAD68D0B637}"/>
              </a:ext>
            </a:extLst>
          </p:cNvPr>
          <p:cNvSpPr txBox="1"/>
          <p:nvPr/>
        </p:nvSpPr>
        <p:spPr>
          <a:xfrm>
            <a:off x="9696694" y="5725679"/>
            <a:ext cx="2691088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037c6b5…</a:t>
            </a:r>
          </a:p>
        </p:txBody>
      </p:sp>
      <p:sp>
        <p:nvSpPr>
          <p:cNvPr id="68" name="TextBox 20">
            <a:extLst>
              <a:ext uri="{FF2B5EF4-FFF2-40B4-BE49-F238E27FC236}">
                <a16:creationId xmlns:a16="http://schemas.microsoft.com/office/drawing/2014/main" id="{DCAFFB9C-2A3A-46AA-8161-9118858C13F9}"/>
              </a:ext>
            </a:extLst>
          </p:cNvPr>
          <p:cNvSpPr txBox="1"/>
          <p:nvPr/>
        </p:nvSpPr>
        <p:spPr>
          <a:xfrm>
            <a:off x="1248532" y="4980241"/>
            <a:ext cx="769763" cy="469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Bob</a:t>
            </a:r>
          </a:p>
        </p:txBody>
      </p:sp>
      <p:sp>
        <p:nvSpPr>
          <p:cNvPr id="70" name="TextBox 21">
            <a:extLst>
              <a:ext uri="{FF2B5EF4-FFF2-40B4-BE49-F238E27FC236}">
                <a16:creationId xmlns:a16="http://schemas.microsoft.com/office/drawing/2014/main" id="{608665B3-2774-4C99-9E73-6D453FFF92B3}"/>
              </a:ext>
            </a:extLst>
          </p:cNvPr>
          <p:cNvSpPr txBox="1"/>
          <p:nvPr/>
        </p:nvSpPr>
        <p:spPr>
          <a:xfrm>
            <a:off x="2388571" y="4692433"/>
            <a:ext cx="1378904" cy="469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Hashing</a:t>
            </a:r>
          </a:p>
        </p:txBody>
      </p:sp>
      <p:sp>
        <p:nvSpPr>
          <p:cNvPr id="72" name="TextBox 22">
            <a:extLst>
              <a:ext uri="{FF2B5EF4-FFF2-40B4-BE49-F238E27FC236}">
                <a16:creationId xmlns:a16="http://schemas.microsoft.com/office/drawing/2014/main" id="{609CA214-7EDB-4781-89D7-F58A5B3DB581}"/>
              </a:ext>
            </a:extLst>
          </p:cNvPr>
          <p:cNvSpPr txBox="1"/>
          <p:nvPr/>
        </p:nvSpPr>
        <p:spPr>
          <a:xfrm>
            <a:off x="2177908" y="5380707"/>
            <a:ext cx="1784463" cy="46935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Salt = 1234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A903DA3-542B-441D-8D9C-443BAAD677C1}"/>
              </a:ext>
            </a:extLst>
          </p:cNvPr>
          <p:cNvCxnSpPr>
            <a:cxnSpLocks/>
          </p:cNvCxnSpPr>
          <p:nvPr/>
        </p:nvCxnSpPr>
        <p:spPr>
          <a:xfrm>
            <a:off x="2227584" y="5300792"/>
            <a:ext cx="183832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TextBox 24">
            <a:extLst>
              <a:ext uri="{FF2B5EF4-FFF2-40B4-BE49-F238E27FC236}">
                <a16:creationId xmlns:a16="http://schemas.microsoft.com/office/drawing/2014/main" id="{E09BC821-ADAE-4806-A12C-51F536464D37}"/>
              </a:ext>
            </a:extLst>
          </p:cNvPr>
          <p:cNvSpPr txBox="1"/>
          <p:nvPr/>
        </p:nvSpPr>
        <p:spPr>
          <a:xfrm>
            <a:off x="4190070" y="5001115"/>
            <a:ext cx="1786066" cy="469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50">
                <a:latin typeface="Open Sans"/>
                <a:ea typeface="Open Sans"/>
                <a:cs typeface="Open Sans"/>
              </a:rPr>
              <a:t>cd9fb1e1…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5E883D7E-14FA-4954-967B-6B947380748A}"/>
              </a:ext>
            </a:extLst>
          </p:cNvPr>
          <p:cNvCxnSpPr>
            <a:cxnSpLocks/>
          </p:cNvCxnSpPr>
          <p:nvPr/>
        </p:nvCxnSpPr>
        <p:spPr>
          <a:xfrm flipV="1">
            <a:off x="6235475" y="5013096"/>
            <a:ext cx="1618221" cy="275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Freeform 5" descr="A diagram of mental health network&#10;&#10;AI-generated content may be incorrect.">
            <a:extLst>
              <a:ext uri="{FF2B5EF4-FFF2-40B4-BE49-F238E27FC236}">
                <a16:creationId xmlns:a16="http://schemas.microsoft.com/office/drawing/2014/main" id="{5AF2396B-29EC-EED2-2184-3F660AC7679B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719565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A6652-F030-978B-3DE6-E2778B169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DE710F5-6E0E-E9B5-54C2-B140568EEDFB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6045FE9-AA0A-3047-B53B-FEDEC58106B8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2D6383D-FED3-51BB-D204-B8319C8D38AA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39AB6EA5-5D0A-4666-AB08-94FB0CF5A928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Hashing is not always enough... </a:t>
            </a:r>
            <a:endParaRPr lang="en-US" sz="5450" b="1">
              <a:latin typeface="Open Sans"/>
              <a:ea typeface="+mn-lt"/>
              <a:cs typeface="+mn-lt"/>
            </a:endParaRPr>
          </a:p>
        </p:txBody>
      </p:sp>
      <p:sp>
        <p:nvSpPr>
          <p:cNvPr id="34" name="TextBox 28">
            <a:extLst>
              <a:ext uri="{FF2B5EF4-FFF2-40B4-BE49-F238E27FC236}">
                <a16:creationId xmlns:a16="http://schemas.microsoft.com/office/drawing/2014/main" id="{F62774C6-46D1-A1E7-D04B-9CC3E0604F2F}"/>
              </a:ext>
            </a:extLst>
          </p:cNvPr>
          <p:cNvSpPr txBox="1"/>
          <p:nvPr/>
        </p:nvSpPr>
        <p:spPr>
          <a:xfrm>
            <a:off x="875997" y="4885352"/>
            <a:ext cx="16229285" cy="31700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50">
                <a:solidFill>
                  <a:srgbClr val="FF0000"/>
                </a:solidFill>
                <a:latin typeface="Open Sans"/>
                <a:ea typeface="Open Sans"/>
                <a:cs typeface="Open Sans"/>
              </a:rPr>
              <a:t>6B111958A39B24140C973B262EA9FEA5</a:t>
            </a:r>
            <a:r>
              <a:rPr lang="en-US" sz="2450">
                <a:latin typeface="Open Sans"/>
                <a:ea typeface="Open Sans"/>
                <a:cs typeface="Open Sans"/>
              </a:rPr>
              <a:t>, </a:t>
            </a:r>
            <a:r>
              <a:rPr lang="en-US" sz="2450">
                <a:solidFill>
                  <a:srgbClr val="FF0000"/>
                </a:solidFill>
                <a:latin typeface="Open Sans"/>
                <a:ea typeface="Open Sans"/>
                <a:cs typeface="Open Sans"/>
              </a:rPr>
              <a:t>D3B035A03C8A34DA17488129DA581EE7</a:t>
            </a:r>
            <a:r>
              <a:rPr lang="en-US" sz="2450">
                <a:latin typeface="Open Sans"/>
                <a:ea typeface="Open Sans"/>
                <a:cs typeface="Open Sans"/>
              </a:rPr>
              <a:t>,VTS,5,,2013-12-03 15:46:00,2013-12-03 16:47:00,1,3660,22.71,-73.813927,40.698135,-74.093307,40.829346</a:t>
            </a:r>
            <a:endParaRPr lang="en-GB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50"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50">
              <a:latin typeface="Open Sans"/>
              <a:ea typeface="Open Sans"/>
              <a:cs typeface="Open Sans"/>
            </a:endParaRPr>
          </a:p>
          <a:p>
            <a:r>
              <a:rPr lang="en-GB" sz="2450">
                <a:latin typeface="Open Sans"/>
                <a:ea typeface="Open Sans"/>
                <a:cs typeface="Open Sans"/>
              </a:rPr>
              <a:t>However, taxi licence plates have exactly 6 digits, which means there are only ~3M possibilities 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50">
              <a:latin typeface="Open Sans"/>
              <a:ea typeface="Open Sans"/>
              <a:cs typeface="Open Sans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GB" sz="2450">
              <a:latin typeface="Open Sans"/>
              <a:ea typeface="Open Sans"/>
              <a:cs typeface="Open Sans"/>
            </a:endParaRPr>
          </a:p>
          <a:p>
            <a:r>
              <a:rPr lang="en-GB" sz="2450">
                <a:latin typeface="Open Sans"/>
                <a:ea typeface="Open Sans"/>
                <a:cs typeface="Open Sans"/>
              </a:rPr>
              <a:t>-&gt; A computer can quickly run through the possibilities and re-identify the table </a:t>
            </a:r>
          </a:p>
        </p:txBody>
      </p:sp>
      <p:sp>
        <p:nvSpPr>
          <p:cNvPr id="35" name="TextBox 3">
            <a:extLst>
              <a:ext uri="{FF2B5EF4-FFF2-40B4-BE49-F238E27FC236}">
                <a16:creationId xmlns:a16="http://schemas.microsoft.com/office/drawing/2014/main" id="{B8D961CF-9457-FAA9-A374-0FB45FD15540}"/>
              </a:ext>
            </a:extLst>
          </p:cNvPr>
          <p:cNvSpPr txBox="1"/>
          <p:nvPr/>
        </p:nvSpPr>
        <p:spPr>
          <a:xfrm>
            <a:off x="887111" y="2784221"/>
            <a:ext cx="12219627" cy="122341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50" b="1">
                <a:latin typeface="Open Sans"/>
                <a:ea typeface="Open Sans"/>
                <a:cs typeface="Open Sans"/>
              </a:rPr>
              <a:t>2013</a:t>
            </a:r>
            <a:r>
              <a:rPr lang="en-US" sz="2450">
                <a:latin typeface="Open Sans"/>
                <a:ea typeface="Open Sans"/>
                <a:cs typeface="Open Sans"/>
              </a:rPr>
              <a:t>: a New-York City taxi company publishes a dataset with </a:t>
            </a:r>
            <a:r>
              <a:rPr lang="en-US" sz="2450" b="1">
                <a:latin typeface="Open Sans"/>
                <a:ea typeface="Open Sans"/>
                <a:cs typeface="Open Sans"/>
              </a:rPr>
              <a:t>173 million taxi trips</a:t>
            </a:r>
            <a:endParaRPr lang="en-US" sz="2450">
              <a:latin typeface="Open Sans"/>
              <a:ea typeface="Open Sans"/>
              <a:cs typeface="Open Sans"/>
            </a:endParaRPr>
          </a:p>
          <a:p>
            <a:endParaRPr lang="en-US" sz="2450">
              <a:latin typeface="Open Sans"/>
              <a:ea typeface="Open Sans"/>
              <a:cs typeface="Open Sans"/>
            </a:endParaRPr>
          </a:p>
          <a:p>
            <a:r>
              <a:rPr lang="en-US" sz="2450" b="1">
                <a:latin typeface="Open Sans"/>
                <a:ea typeface="Open Sans"/>
                <a:cs typeface="Open Sans"/>
              </a:rPr>
              <a:t>License plate number</a:t>
            </a:r>
            <a:r>
              <a:rPr lang="en-US" sz="2450">
                <a:latin typeface="Open Sans"/>
                <a:ea typeface="Open Sans"/>
                <a:cs typeface="Open Sans"/>
              </a:rPr>
              <a:t> and </a:t>
            </a:r>
            <a:r>
              <a:rPr lang="en-US" sz="2450" b="1">
                <a:latin typeface="Open Sans"/>
                <a:ea typeface="Open Sans"/>
                <a:cs typeface="Open Sans"/>
              </a:rPr>
              <a:t>taxi ID</a:t>
            </a:r>
            <a:r>
              <a:rPr lang="en-US" sz="2450">
                <a:latin typeface="Open Sans"/>
                <a:ea typeface="Open Sans"/>
                <a:cs typeface="Open Sans"/>
              </a:rPr>
              <a:t> are hashed: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6272393F-73F4-01B9-D50D-963C6A0E676E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0E3B5E86-8495-D627-1805-49E98A1698AD}"/>
              </a:ext>
            </a:extLst>
          </p:cNvPr>
          <p:cNvSpPr txBox="1"/>
          <p:nvPr/>
        </p:nvSpPr>
        <p:spPr>
          <a:xfrm>
            <a:off x="887111" y="8699245"/>
            <a:ext cx="14005565" cy="4693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450" b="1">
                <a:latin typeface="Open Sans"/>
                <a:ea typeface="Open Sans"/>
                <a:cs typeface="Open Sans"/>
              </a:rPr>
              <a:t>Avoid using (only) hashing for data that has a fixed format (e.g. date of birth)</a:t>
            </a:r>
            <a:endParaRPr lang="en-US" sz="245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2382286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F3E9A1-6366-E16B-3C91-86EBDA6E9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D587088-8DD2-2ECD-2D18-A2F61C7F7369}"/>
              </a:ext>
            </a:extLst>
          </p:cNvPr>
          <p:cNvGrpSpPr/>
          <p:nvPr/>
        </p:nvGrpSpPr>
        <p:grpSpPr>
          <a:xfrm>
            <a:off x="-1826931" y="661234"/>
            <a:ext cx="15246639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EEE979E-C9B4-2997-B569-84B06EA95DC1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1D0F788-6EA6-73FF-0FBB-E2BEE2B38AC0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4B7D281F-BE05-3B65-091F-D0F3DF724179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Tools examples</a:t>
            </a:r>
            <a:endParaRPr lang="en-US" sz="5450" b="1">
              <a:latin typeface="Open Sans"/>
              <a:ea typeface="Calibri"/>
              <a:cs typeface="Calibri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968E3E43-F9C7-7FFC-D69F-B8C135E0AA8A}"/>
              </a:ext>
            </a:extLst>
          </p:cNvPr>
          <p:cNvSpPr txBox="1"/>
          <p:nvPr/>
        </p:nvSpPr>
        <p:spPr>
          <a:xfrm>
            <a:off x="887111" y="3228721"/>
            <a:ext cx="14005565" cy="8463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50" dirty="0">
                <a:latin typeface="Open Sans"/>
                <a:ea typeface="Open Sans"/>
                <a:cs typeface="Open Sans"/>
              </a:rPr>
              <a:t>Find examples of Hashing in R, Python and Excel on the course's </a:t>
            </a:r>
            <a:r>
              <a:rPr lang="en-US" sz="2450" dirty="0" err="1">
                <a:latin typeface="Open Sans"/>
                <a:ea typeface="Open Sans"/>
                <a:cs typeface="Open Sans"/>
              </a:rPr>
              <a:t>github</a:t>
            </a:r>
            <a:r>
              <a:rPr lang="en-US" sz="2450" dirty="0">
                <a:latin typeface="Open Sans"/>
                <a:ea typeface="Open Sans"/>
                <a:cs typeface="Open Sans"/>
              </a:rPr>
              <a:t> repository:</a:t>
            </a:r>
          </a:p>
          <a:p>
            <a:r>
              <a:rPr lang="en-US" sz="2450" dirty="0">
                <a:ea typeface="+mn-lt"/>
                <a:cs typeface="+mn-lt"/>
              </a:rPr>
              <a:t>https://github.com/BioRDM/data-anonymisation-workshop</a:t>
            </a:r>
            <a:endParaRPr lang="en-US" dirty="0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EF9FFCA7-B498-3F2F-1956-A6EA56CED87B}"/>
              </a:ext>
            </a:extLst>
          </p:cNvPr>
          <p:cNvSpPr txBox="1"/>
          <p:nvPr/>
        </p:nvSpPr>
        <p:spPr>
          <a:xfrm>
            <a:off x="458486" y="4370133"/>
            <a:ext cx="7776215" cy="9791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sz="2450" b="1" dirty="0">
                <a:latin typeface="Open Sans"/>
                <a:ea typeface="Open Sans"/>
                <a:cs typeface="Open Sans"/>
              </a:rPr>
              <a:t>Anonymisation software</a:t>
            </a:r>
            <a:endParaRPr lang="en-US" sz="2450" dirty="0">
              <a:latin typeface="Open Sans"/>
              <a:ea typeface="Open Sans"/>
              <a:cs typeface="Open Sans"/>
            </a:endParaRPr>
          </a:p>
          <a:p>
            <a:pPr lvl="1">
              <a:lnSpc>
                <a:spcPct val="150000"/>
              </a:lnSpc>
            </a:pPr>
            <a:endParaRPr lang="en-US" sz="2450">
              <a:latin typeface="Open Sans"/>
              <a:ea typeface="Open Sans"/>
              <a:cs typeface="Open Sans"/>
            </a:endParaRPr>
          </a:p>
        </p:txBody>
      </p:sp>
      <p:pic>
        <p:nvPicPr>
          <p:cNvPr id="8" name="Picture 7" descr="ARX Website Logo">
            <a:extLst>
              <a:ext uri="{FF2B5EF4-FFF2-40B4-BE49-F238E27FC236}">
                <a16:creationId xmlns:a16="http://schemas.microsoft.com/office/drawing/2014/main" id="{7A466758-335F-E7D1-9BAE-3DA4FD5E1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575" y="5138738"/>
            <a:ext cx="4252912" cy="1409700"/>
          </a:xfrm>
          <a:prstGeom prst="rect">
            <a:avLst/>
          </a:prstGeom>
        </p:spPr>
      </p:pic>
      <p:sp>
        <p:nvSpPr>
          <p:cNvPr id="9" name="TextBox 3">
            <a:extLst>
              <a:ext uri="{FF2B5EF4-FFF2-40B4-BE49-F238E27FC236}">
                <a16:creationId xmlns:a16="http://schemas.microsoft.com/office/drawing/2014/main" id="{DFC20F2D-B2A0-B8B3-4EFA-C0C25B80442C}"/>
              </a:ext>
            </a:extLst>
          </p:cNvPr>
          <p:cNvSpPr txBox="1"/>
          <p:nvPr/>
        </p:nvSpPr>
        <p:spPr>
          <a:xfrm>
            <a:off x="6604152" y="5609062"/>
            <a:ext cx="6687397" cy="4770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50">
                <a:latin typeface="Open Sans"/>
                <a:ea typeface="Open Sans"/>
                <a:cs typeface="Open Sans"/>
              </a:rPr>
              <a:t>https://arx.deidentifier.org/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1843DE0B-C5E5-D664-A4AC-0B583A227EC7}"/>
              </a:ext>
            </a:extLst>
          </p:cNvPr>
          <p:cNvSpPr txBox="1"/>
          <p:nvPr/>
        </p:nvSpPr>
        <p:spPr>
          <a:xfrm>
            <a:off x="1230011" y="7213346"/>
            <a:ext cx="7776215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450" b="1" err="1">
                <a:latin typeface="Open Sans"/>
                <a:ea typeface="Open Sans"/>
                <a:cs typeface="Open Sans"/>
              </a:rPr>
              <a:t>sdcMicro</a:t>
            </a:r>
            <a:endParaRPr lang="en-GB" sz="2450" err="1">
              <a:latin typeface="Open Sans"/>
              <a:ea typeface="Open Sans"/>
              <a:cs typeface="Open Sans"/>
            </a:endParaRPr>
          </a:p>
          <a:p>
            <a:pPr lvl="1"/>
            <a:endParaRPr lang="en-GB" sz="2450" b="1">
              <a:latin typeface="Open Sans"/>
              <a:ea typeface="Open Sans"/>
              <a:cs typeface="Open Sans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169FC236-5F0F-8390-3F94-774FD1CEC35A}"/>
              </a:ext>
            </a:extLst>
          </p:cNvPr>
          <p:cNvSpPr txBox="1"/>
          <p:nvPr/>
        </p:nvSpPr>
        <p:spPr>
          <a:xfrm>
            <a:off x="6602111" y="7170482"/>
            <a:ext cx="6969436" cy="4770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50">
                <a:latin typeface="Open Sans"/>
                <a:ea typeface="Open Sans"/>
                <a:cs typeface="Open Sans"/>
              </a:rPr>
              <a:t>https://github.com/sdcTools/sdcMicro/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C1C9B5CE-DACC-9181-98CA-176212A2DBCF}"/>
              </a:ext>
            </a:extLst>
          </p:cNvPr>
          <p:cNvSpPr txBox="1"/>
          <p:nvPr/>
        </p:nvSpPr>
        <p:spPr>
          <a:xfrm>
            <a:off x="3469066" y="8658424"/>
            <a:ext cx="9627467" cy="4693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450" b="1" dirty="0">
                <a:latin typeface="Open Sans"/>
                <a:ea typeface="Open Sans"/>
                <a:cs typeface="Open Sans"/>
              </a:rPr>
              <a:t>Keep your data safe, beware of online tools (and LLMs)!!</a:t>
            </a:r>
            <a:endParaRPr lang="en-US" sz="245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15" name="Freeform 5" descr="A diagram of mental health network&#10;&#10;AI-generated content may be incorrect.">
            <a:extLst>
              <a:ext uri="{FF2B5EF4-FFF2-40B4-BE49-F238E27FC236}">
                <a16:creationId xmlns:a16="http://schemas.microsoft.com/office/drawing/2014/main" id="{71738A0E-4EE6-4864-58D1-23BB9C014E41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F181A9-ED82-81EE-9C94-56120ED4CFAD}"/>
              </a:ext>
            </a:extLst>
          </p:cNvPr>
          <p:cNvSpPr txBox="1"/>
          <p:nvPr/>
        </p:nvSpPr>
        <p:spPr>
          <a:xfrm>
            <a:off x="887328" y="2571750"/>
            <a:ext cx="4623134" cy="4693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50" b="1" dirty="0">
                <a:latin typeface="Open Sans"/>
                <a:ea typeface="Open Sans"/>
                <a:cs typeface="Open Sans"/>
              </a:rPr>
              <a:t>Pseudonymisation</a:t>
            </a:r>
          </a:p>
        </p:txBody>
      </p:sp>
    </p:spTree>
    <p:extLst>
      <p:ext uri="{BB962C8B-B14F-4D97-AF65-F5344CB8AC3E}">
        <p14:creationId xmlns:p14="http://schemas.microsoft.com/office/powerpoint/2010/main" val="1837664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37CE8E-DA7B-EF94-9768-3C1B305D1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FCE66A1-BE90-472E-6208-41E9DE94CBEF}"/>
              </a:ext>
            </a:extLst>
          </p:cNvPr>
          <p:cNvGrpSpPr/>
          <p:nvPr/>
        </p:nvGrpSpPr>
        <p:grpSpPr>
          <a:xfrm>
            <a:off x="-1826931" y="661234"/>
            <a:ext cx="13113044" cy="1483210"/>
            <a:chOff x="0" y="0"/>
            <a:chExt cx="3453641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7A959E0-8F70-C8E0-A364-9D1A419A5468}"/>
                </a:ext>
              </a:extLst>
            </p:cNvPr>
            <p:cNvSpPr/>
            <p:nvPr/>
          </p:nvSpPr>
          <p:spPr>
            <a:xfrm>
              <a:off x="0" y="0"/>
              <a:ext cx="3453641" cy="390640"/>
            </a:xfrm>
            <a:custGeom>
              <a:avLst/>
              <a:gdLst/>
              <a:ahLst/>
              <a:cxnLst/>
              <a:rect l="l" t="t" r="r" b="b"/>
              <a:pathLst>
                <a:path w="3453641" h="390640">
                  <a:moveTo>
                    <a:pt x="59040" y="0"/>
                  </a:moveTo>
                  <a:lnTo>
                    <a:pt x="3394601" y="0"/>
                  </a:lnTo>
                  <a:cubicBezTo>
                    <a:pt x="3427208" y="0"/>
                    <a:pt x="3453641" y="26433"/>
                    <a:pt x="3453641" y="59040"/>
                  </a:cubicBezTo>
                  <a:lnTo>
                    <a:pt x="3453641" y="331600"/>
                  </a:lnTo>
                  <a:cubicBezTo>
                    <a:pt x="3453641" y="347258"/>
                    <a:pt x="3447421" y="362275"/>
                    <a:pt x="3436349" y="373347"/>
                  </a:cubicBezTo>
                  <a:cubicBezTo>
                    <a:pt x="3425277" y="384419"/>
                    <a:pt x="3410260" y="390640"/>
                    <a:pt x="3394601" y="390640"/>
                  </a:cubicBezTo>
                  <a:lnTo>
                    <a:pt x="59040" y="390640"/>
                  </a:lnTo>
                  <a:cubicBezTo>
                    <a:pt x="26433" y="390640"/>
                    <a:pt x="0" y="364207"/>
                    <a:pt x="0" y="331600"/>
                  </a:cubicBezTo>
                  <a:lnTo>
                    <a:pt x="0" y="59040"/>
                  </a:lnTo>
                  <a:cubicBezTo>
                    <a:pt x="0" y="26433"/>
                    <a:pt x="26433" y="0"/>
                    <a:pt x="59040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DFA9209-37DD-0047-BFDD-11BFC5418C4E}"/>
                </a:ext>
              </a:extLst>
            </p:cNvPr>
            <p:cNvSpPr txBox="1"/>
            <p:nvPr/>
          </p:nvSpPr>
          <p:spPr>
            <a:xfrm>
              <a:off x="0" y="-19050"/>
              <a:ext cx="3453641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85F0BB4A-466A-9B3C-F8A1-24A81A1D61FC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7D39363-7458-1D5A-ABCD-354F3C1FF1BC}"/>
              </a:ext>
            </a:extLst>
          </p:cNvPr>
          <p:cNvSpPr txBox="1"/>
          <p:nvPr/>
        </p:nvSpPr>
        <p:spPr>
          <a:xfrm>
            <a:off x="881483" y="1013901"/>
            <a:ext cx="10091608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Step 4 – Compute Your Risk</a:t>
            </a:r>
            <a:endParaRPr lang="en-US"/>
          </a:p>
        </p:txBody>
      </p:sp>
      <p:pic>
        <p:nvPicPr>
          <p:cNvPr id="42" name="Picture 41" descr="A diagram of a step by step&#10;&#10;AI-generated content may be incorrect.">
            <a:extLst>
              <a:ext uri="{FF2B5EF4-FFF2-40B4-BE49-F238E27FC236}">
                <a16:creationId xmlns:a16="http://schemas.microsoft.com/office/drawing/2014/main" id="{CFC53B8E-DFE5-74DD-72EC-36B6D00B81B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08" b="-389"/>
          <a:stretch>
            <a:fillRect/>
          </a:stretch>
        </p:blipFill>
        <p:spPr>
          <a:xfrm>
            <a:off x="1877144" y="3046383"/>
            <a:ext cx="13498337" cy="5574508"/>
          </a:xfrm>
          <a:prstGeom prst="rect">
            <a:avLst/>
          </a:prstGeom>
        </p:spPr>
      </p:pic>
      <p:sp>
        <p:nvSpPr>
          <p:cNvPr id="45" name="TextBox 9">
            <a:extLst>
              <a:ext uri="{FF2B5EF4-FFF2-40B4-BE49-F238E27FC236}">
                <a16:creationId xmlns:a16="http://schemas.microsoft.com/office/drawing/2014/main" id="{0E3EBBD5-0481-9E4B-9464-83D283443D17}"/>
              </a:ext>
            </a:extLst>
          </p:cNvPr>
          <p:cNvSpPr txBox="1"/>
          <p:nvPr/>
        </p:nvSpPr>
        <p:spPr>
          <a:xfrm>
            <a:off x="10913763" y="9577755"/>
            <a:ext cx="5315953" cy="233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875"/>
              </a:lnSpc>
            </a:pPr>
            <a:r>
              <a:rPr lang="en-US" sz="1500" spc="121">
                <a:solidFill>
                  <a:srgbClr val="000000"/>
                </a:solidFill>
                <a:ea typeface="+mn-lt"/>
                <a:cs typeface="+mn-lt"/>
                <a:sym typeface="Open Sans Itali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guide-to-basic-anonymisation-(updated-24-july-2024).pdf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4D834C66-9675-DFE2-77ED-4AF6C440795F}"/>
              </a:ext>
            </a:extLst>
          </p:cNvPr>
          <p:cNvSpPr/>
          <p:nvPr/>
        </p:nvSpPr>
        <p:spPr>
          <a:xfrm>
            <a:off x="10913550" y="8268269"/>
            <a:ext cx="721894" cy="117307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658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8504029" cy="1483210"/>
            <a:chOff x="0" y="0"/>
            <a:chExt cx="2239744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39744" cy="390640"/>
            </a:xfrm>
            <a:custGeom>
              <a:avLst/>
              <a:gdLst/>
              <a:ahLst/>
              <a:cxnLst/>
              <a:rect l="l" t="t" r="r" b="b"/>
              <a:pathLst>
                <a:path w="2239744" h="390640">
                  <a:moveTo>
                    <a:pt x="91038" y="0"/>
                  </a:moveTo>
                  <a:lnTo>
                    <a:pt x="2148706" y="0"/>
                  </a:lnTo>
                  <a:cubicBezTo>
                    <a:pt x="2198985" y="0"/>
                    <a:pt x="2239744" y="40759"/>
                    <a:pt x="2239744" y="91038"/>
                  </a:cubicBezTo>
                  <a:lnTo>
                    <a:pt x="2239744" y="299601"/>
                  </a:lnTo>
                  <a:cubicBezTo>
                    <a:pt x="2239744" y="349880"/>
                    <a:pt x="2198985" y="390640"/>
                    <a:pt x="2148706" y="390640"/>
                  </a:cubicBezTo>
                  <a:lnTo>
                    <a:pt x="91038" y="390640"/>
                  </a:lnTo>
                  <a:cubicBezTo>
                    <a:pt x="40759" y="390640"/>
                    <a:pt x="0" y="349880"/>
                    <a:pt x="0" y="299601"/>
                  </a:cubicBezTo>
                  <a:lnTo>
                    <a:pt x="0" y="91038"/>
                  </a:lnTo>
                  <a:cubicBezTo>
                    <a:pt x="0" y="40759"/>
                    <a:pt x="40759" y="0"/>
                    <a:pt x="9103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239744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306423" y="2865976"/>
            <a:ext cx="16445256" cy="4410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spc="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 Compliance with funders/ publishers/ institutional policies​</a:t>
            </a:r>
          </a:p>
          <a:p>
            <a:pPr algn="l">
              <a:lnSpc>
                <a:spcPts val="4999"/>
              </a:lnSpc>
            </a:pPr>
            <a:r>
              <a:rPr lang="en-US" sz="2499" spc="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UKRI- MRC​</a:t>
            </a:r>
          </a:p>
          <a:p>
            <a:pPr algn="ctr">
              <a:lnSpc>
                <a:spcPts val="4999"/>
              </a:lnSpc>
            </a:pPr>
            <a:r>
              <a:rPr lang="en-US" sz="2499" i="1" spc="200" dirty="0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“Data must be made available with as few restrictions as possible, to </a:t>
            </a:r>
            <a:r>
              <a:rPr lang="en-US" sz="2499" i="1" spc="200" dirty="0" err="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maximise</a:t>
            </a:r>
            <a:r>
              <a:rPr lang="en-US" sz="2499" i="1" spc="200" dirty="0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 the value of the data, improve research reproducibility and for patient and public benefit”.</a:t>
            </a:r>
            <a:r>
              <a:rPr lang="en-US" sz="2499" spc="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​</a:t>
            </a:r>
          </a:p>
          <a:p>
            <a:pPr algn="ctr">
              <a:lnSpc>
                <a:spcPts val="4999"/>
              </a:lnSpc>
            </a:pPr>
            <a:r>
              <a:rPr lang="en-US" sz="2499" i="1" spc="200" dirty="0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​“ As open as possible, as closed as necessary”​</a:t>
            </a:r>
          </a:p>
          <a:p>
            <a:pPr algn="l">
              <a:lnSpc>
                <a:spcPts val="4999"/>
              </a:lnSpc>
            </a:pPr>
            <a:endParaRPr lang="en-US" sz="2499" i="1" spc="200" dirty="0">
              <a:solidFill>
                <a:srgbClr val="000000"/>
              </a:solidFill>
              <a:latin typeface="Open Sans Italics"/>
              <a:ea typeface="Open Sans Italics"/>
              <a:cs typeface="Open Sans Italics"/>
              <a:sym typeface="Open Sans Italics"/>
            </a:endParaRPr>
          </a:p>
          <a:p>
            <a:pPr algn="l">
              <a:lnSpc>
                <a:spcPts val="4999"/>
              </a:lnSpc>
            </a:pPr>
            <a:r>
              <a:rPr lang="en-US" sz="2499" spc="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​​- Benefits: collaboration, transparency, reproducibility, increased impact. </a:t>
            </a:r>
          </a:p>
        </p:txBody>
      </p:sp>
      <p:sp>
        <p:nvSpPr>
          <p:cNvPr id="7" name="Freeform 7"/>
          <p:cNvSpPr/>
          <p:nvPr/>
        </p:nvSpPr>
        <p:spPr>
          <a:xfrm>
            <a:off x="1658931" y="8441276"/>
            <a:ext cx="601028" cy="935452"/>
          </a:xfrm>
          <a:custGeom>
            <a:avLst/>
            <a:gdLst/>
            <a:ahLst/>
            <a:cxnLst/>
            <a:rect l="l" t="t" r="r" b="b"/>
            <a:pathLst>
              <a:path w="601028" h="935452">
                <a:moveTo>
                  <a:pt x="0" y="0"/>
                </a:moveTo>
                <a:lnTo>
                  <a:pt x="601028" y="0"/>
                </a:lnTo>
                <a:lnTo>
                  <a:pt x="601028" y="935452"/>
                </a:lnTo>
                <a:lnTo>
                  <a:pt x="0" y="9354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81483" y="1013901"/>
            <a:ext cx="10091608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 Sharing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06423" y="2224625"/>
            <a:ext cx="6738566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b="1" spc="20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Why do we need to share our data?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62346" y="8665739"/>
            <a:ext cx="11569521" cy="393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  <a:spcBef>
                <a:spcPct val="0"/>
              </a:spcBef>
            </a:pPr>
            <a:r>
              <a:rPr lang="en-US" sz="2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But sharing personal/sensitive data requires appropriate safeguards…​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C20E8F-C50C-2891-EEE5-9A3C8D05A8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EC3B60B-7306-ACA0-BEBD-1068C55EF7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350359"/>
              </p:ext>
            </p:extLst>
          </p:nvPr>
        </p:nvGraphicFramePr>
        <p:xfrm>
          <a:off x="1240946" y="2972441"/>
          <a:ext cx="8036924" cy="576720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468410">
                  <a:extLst>
                    <a:ext uri="{9D8B030D-6E8A-4147-A177-3AD203B41FA5}">
                      <a16:colId xmlns:a16="http://schemas.microsoft.com/office/drawing/2014/main" val="4039484690"/>
                    </a:ext>
                  </a:extLst>
                </a:gridCol>
                <a:gridCol w="1468410">
                  <a:extLst>
                    <a:ext uri="{9D8B030D-6E8A-4147-A177-3AD203B41FA5}">
                      <a16:colId xmlns:a16="http://schemas.microsoft.com/office/drawing/2014/main" val="1325762040"/>
                    </a:ext>
                  </a:extLst>
                </a:gridCol>
                <a:gridCol w="1564081">
                  <a:extLst>
                    <a:ext uri="{9D8B030D-6E8A-4147-A177-3AD203B41FA5}">
                      <a16:colId xmlns:a16="http://schemas.microsoft.com/office/drawing/2014/main" val="3728112359"/>
                    </a:ext>
                  </a:extLst>
                </a:gridCol>
                <a:gridCol w="3536023">
                  <a:extLst>
                    <a:ext uri="{9D8B030D-6E8A-4147-A177-3AD203B41FA5}">
                      <a16:colId xmlns:a16="http://schemas.microsoft.com/office/drawing/2014/main" val="3151540936"/>
                    </a:ext>
                  </a:extLst>
                </a:gridCol>
              </a:tblGrid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Name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Age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Sex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Medication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608742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Rachel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3242870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Alice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29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3349875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Bob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34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827185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Judy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24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0717539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Charlie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31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366782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David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28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7401801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Richard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28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476969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Robert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39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680823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Eve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35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5852512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Jade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353237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Sarah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38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0235655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John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6947749"/>
                  </a:ext>
                </a:extLst>
              </a:tr>
            </a:tbl>
          </a:graphicData>
        </a:graphic>
      </p:graphicFrame>
      <p:sp>
        <p:nvSpPr>
          <p:cNvPr id="9" name="Freeform 5" descr="A diagram of mental health network&#10;&#10;AI-generated content may be incorrect.">
            <a:extLst>
              <a:ext uri="{FF2B5EF4-FFF2-40B4-BE49-F238E27FC236}">
                <a16:creationId xmlns:a16="http://schemas.microsoft.com/office/drawing/2014/main" id="{6C22CEF5-CA39-0B9C-CCB3-723D8C158604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1" name="Group 2">
            <a:extLst>
              <a:ext uri="{FF2B5EF4-FFF2-40B4-BE49-F238E27FC236}">
                <a16:creationId xmlns:a16="http://schemas.microsoft.com/office/drawing/2014/main" id="{6ADA826B-E393-F581-B687-A857F47F38E0}"/>
              </a:ext>
            </a:extLst>
          </p:cNvPr>
          <p:cNvGrpSpPr/>
          <p:nvPr/>
        </p:nvGrpSpPr>
        <p:grpSpPr>
          <a:xfrm>
            <a:off x="-1826931" y="588904"/>
            <a:ext cx="7617114" cy="1555540"/>
            <a:chOff x="0" y="-19050"/>
            <a:chExt cx="4015576" cy="409690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63E24703-097D-7515-7AA2-370552D40A42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10" name="TextBox 4">
              <a:extLst>
                <a:ext uri="{FF2B5EF4-FFF2-40B4-BE49-F238E27FC236}">
                  <a16:creationId xmlns:a16="http://schemas.microsoft.com/office/drawing/2014/main" id="{6BFEF0AE-8353-4DAF-5CD9-3F7250FA74E3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13" name="TextBox 6">
            <a:extLst>
              <a:ext uri="{FF2B5EF4-FFF2-40B4-BE49-F238E27FC236}">
                <a16:creationId xmlns:a16="http://schemas.microsoft.com/office/drawing/2014/main" id="{2AE72231-A41A-A278-471B-2CC3CF96E933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k-anonymity </a:t>
            </a:r>
            <a:endParaRPr lang="en-US" sz="5450">
              <a:solidFill>
                <a:srgbClr val="000000"/>
              </a:solidFill>
              <a:latin typeface="Open San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8647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3CEB0-76C9-610B-14DA-ADA028337A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C2E3992-5E6F-827D-CA53-9B635CE80A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9867919"/>
              </p:ext>
            </p:extLst>
          </p:nvPr>
        </p:nvGraphicFramePr>
        <p:xfrm>
          <a:off x="9729788" y="2971800"/>
          <a:ext cx="7596404" cy="5623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87923">
                  <a:extLst>
                    <a:ext uri="{9D8B030D-6E8A-4147-A177-3AD203B41FA5}">
                      <a16:colId xmlns:a16="http://schemas.microsoft.com/office/drawing/2014/main" val="1144384125"/>
                    </a:ext>
                  </a:extLst>
                </a:gridCol>
                <a:gridCol w="1387923">
                  <a:extLst>
                    <a:ext uri="{9D8B030D-6E8A-4147-A177-3AD203B41FA5}">
                      <a16:colId xmlns:a16="http://schemas.microsoft.com/office/drawing/2014/main" val="4147626902"/>
                    </a:ext>
                  </a:extLst>
                </a:gridCol>
                <a:gridCol w="1717350">
                  <a:extLst>
                    <a:ext uri="{9D8B030D-6E8A-4147-A177-3AD203B41FA5}">
                      <a16:colId xmlns:a16="http://schemas.microsoft.com/office/drawing/2014/main" val="459139318"/>
                    </a:ext>
                  </a:extLst>
                </a:gridCol>
                <a:gridCol w="3103208">
                  <a:extLst>
                    <a:ext uri="{9D8B030D-6E8A-4147-A177-3AD203B41FA5}">
                      <a16:colId xmlns:a16="http://schemas.microsoft.com/office/drawing/2014/main" val="2429003167"/>
                    </a:ext>
                  </a:extLst>
                </a:gridCol>
              </a:tblGrid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Name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Age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Sex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Medication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4581441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4847574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7632367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539382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3407835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049363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317895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3904897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154500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8153427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585557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612956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571332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04E0FA4-7DED-1F5D-0F61-265440085C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6535563"/>
              </p:ext>
            </p:extLst>
          </p:nvPr>
        </p:nvGraphicFramePr>
        <p:xfrm>
          <a:off x="1240946" y="2972441"/>
          <a:ext cx="8036924" cy="576720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468410">
                  <a:extLst>
                    <a:ext uri="{9D8B030D-6E8A-4147-A177-3AD203B41FA5}">
                      <a16:colId xmlns:a16="http://schemas.microsoft.com/office/drawing/2014/main" val="4039484690"/>
                    </a:ext>
                  </a:extLst>
                </a:gridCol>
                <a:gridCol w="1468410">
                  <a:extLst>
                    <a:ext uri="{9D8B030D-6E8A-4147-A177-3AD203B41FA5}">
                      <a16:colId xmlns:a16="http://schemas.microsoft.com/office/drawing/2014/main" val="1325762040"/>
                    </a:ext>
                  </a:extLst>
                </a:gridCol>
                <a:gridCol w="1564081">
                  <a:extLst>
                    <a:ext uri="{9D8B030D-6E8A-4147-A177-3AD203B41FA5}">
                      <a16:colId xmlns:a16="http://schemas.microsoft.com/office/drawing/2014/main" val="3728112359"/>
                    </a:ext>
                  </a:extLst>
                </a:gridCol>
                <a:gridCol w="3536023">
                  <a:extLst>
                    <a:ext uri="{9D8B030D-6E8A-4147-A177-3AD203B41FA5}">
                      <a16:colId xmlns:a16="http://schemas.microsoft.com/office/drawing/2014/main" val="3151540936"/>
                    </a:ext>
                  </a:extLst>
                </a:gridCol>
              </a:tblGrid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Name</a:t>
                      </a:r>
                      <a:endParaRPr lang="en-US" sz="245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Age</a:t>
                      </a:r>
                      <a:endParaRPr lang="en-US" sz="245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Sex</a:t>
                      </a:r>
                      <a:endParaRPr lang="en-US" sz="245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Medication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608742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Rachel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3242870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Alice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29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3349875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Bob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34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827185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Judy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24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0717539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Charlie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31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366782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David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28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7401801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Richard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28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476969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Robert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39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680823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Eve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35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5852512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Jade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353237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Sarah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38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0235655"/>
                  </a:ext>
                </a:extLst>
              </a:tr>
              <a:tr h="443631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John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35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6947749"/>
                  </a:ext>
                </a:extLst>
              </a:tr>
            </a:tbl>
          </a:graphicData>
        </a:graphic>
      </p:graphicFrame>
      <p:sp>
        <p:nvSpPr>
          <p:cNvPr id="12" name="Arrow: Down 11">
            <a:extLst>
              <a:ext uri="{FF2B5EF4-FFF2-40B4-BE49-F238E27FC236}">
                <a16:creationId xmlns:a16="http://schemas.microsoft.com/office/drawing/2014/main" id="{637708D6-BBF8-3A91-6254-5C0D627E6AAC}"/>
              </a:ext>
            </a:extLst>
          </p:cNvPr>
          <p:cNvSpPr/>
          <p:nvPr/>
        </p:nvSpPr>
        <p:spPr>
          <a:xfrm rot="16200000">
            <a:off x="8025831" y="5491217"/>
            <a:ext cx="1758461" cy="732692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50">
              <a:latin typeface="Open Sans"/>
              <a:ea typeface="Open Sans"/>
              <a:cs typeface="Open Sans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B3A7AA69-6B80-D668-FD88-06E0A4107A33}"/>
              </a:ext>
            </a:extLst>
          </p:cNvPr>
          <p:cNvSpPr txBox="1"/>
          <p:nvPr/>
        </p:nvSpPr>
        <p:spPr>
          <a:xfrm>
            <a:off x="5783642" y="9370758"/>
            <a:ext cx="6180097" cy="4693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50" b="1" dirty="0">
                <a:latin typeface="Open Sans"/>
                <a:ea typeface="Open Sans"/>
                <a:cs typeface="Open Sans"/>
              </a:rPr>
              <a:t>Is this dataset fully </a:t>
            </a:r>
            <a:r>
              <a:rPr lang="en-US" sz="2450" b="1" dirty="0" err="1">
                <a:latin typeface="Open Sans"/>
                <a:ea typeface="Open Sans"/>
                <a:cs typeface="Open Sans"/>
              </a:rPr>
              <a:t>anonymised</a:t>
            </a:r>
            <a:r>
              <a:rPr lang="en-US" sz="2450" b="1" dirty="0">
                <a:latin typeface="Open Sans"/>
                <a:ea typeface="Open Sans"/>
                <a:cs typeface="Open Sans"/>
              </a:rPr>
              <a:t>?</a:t>
            </a:r>
          </a:p>
        </p:txBody>
      </p:sp>
      <p:sp>
        <p:nvSpPr>
          <p:cNvPr id="16" name="Freeform 5" descr="A diagram of mental health network&#10;&#10;AI-generated content may be incorrect.">
            <a:extLst>
              <a:ext uri="{FF2B5EF4-FFF2-40B4-BE49-F238E27FC236}">
                <a16:creationId xmlns:a16="http://schemas.microsoft.com/office/drawing/2014/main" id="{F9E14078-5FF5-F8AC-632A-04146439F00A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0" name="Group 2">
            <a:extLst>
              <a:ext uri="{FF2B5EF4-FFF2-40B4-BE49-F238E27FC236}">
                <a16:creationId xmlns:a16="http://schemas.microsoft.com/office/drawing/2014/main" id="{9C7DA0D3-8DD1-3500-B408-1778869F464F}"/>
              </a:ext>
            </a:extLst>
          </p:cNvPr>
          <p:cNvGrpSpPr/>
          <p:nvPr/>
        </p:nvGrpSpPr>
        <p:grpSpPr>
          <a:xfrm>
            <a:off x="-1826931" y="588904"/>
            <a:ext cx="7617114" cy="1555540"/>
            <a:chOff x="0" y="-19050"/>
            <a:chExt cx="4015576" cy="409690"/>
          </a:xfrm>
        </p:grpSpPr>
        <p:sp>
          <p:nvSpPr>
            <p:cNvPr id="18" name="Freeform 3">
              <a:extLst>
                <a:ext uri="{FF2B5EF4-FFF2-40B4-BE49-F238E27FC236}">
                  <a16:creationId xmlns:a16="http://schemas.microsoft.com/office/drawing/2014/main" id="{C157D3E8-7545-5F69-DACC-92D01BBE860C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19" name="TextBox 4">
              <a:extLst>
                <a:ext uri="{FF2B5EF4-FFF2-40B4-BE49-F238E27FC236}">
                  <a16:creationId xmlns:a16="http://schemas.microsoft.com/office/drawing/2014/main" id="{6CEBDAFB-9F67-9A7B-44A9-98E2472333D1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22" name="TextBox 6">
            <a:extLst>
              <a:ext uri="{FF2B5EF4-FFF2-40B4-BE49-F238E27FC236}">
                <a16:creationId xmlns:a16="http://schemas.microsoft.com/office/drawing/2014/main" id="{B9A40835-68B1-0222-383D-4CD6D15F7D94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k-anonymity </a:t>
            </a:r>
            <a:endParaRPr lang="en-US" sz="5450" dirty="0">
              <a:solidFill>
                <a:srgbClr val="000000"/>
              </a:solidFill>
              <a:latin typeface="Open San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110365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25B628-B50D-4E39-6110-9EE9D3E31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12E70F5-9823-B248-E2B4-2F5D92BBEE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2668570"/>
              </p:ext>
            </p:extLst>
          </p:nvPr>
        </p:nvGraphicFramePr>
        <p:xfrm>
          <a:off x="1301884" y="2825311"/>
          <a:ext cx="7596404" cy="5623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87923">
                  <a:extLst>
                    <a:ext uri="{9D8B030D-6E8A-4147-A177-3AD203B41FA5}">
                      <a16:colId xmlns:a16="http://schemas.microsoft.com/office/drawing/2014/main" val="1144384125"/>
                    </a:ext>
                  </a:extLst>
                </a:gridCol>
                <a:gridCol w="1387923">
                  <a:extLst>
                    <a:ext uri="{9D8B030D-6E8A-4147-A177-3AD203B41FA5}">
                      <a16:colId xmlns:a16="http://schemas.microsoft.com/office/drawing/2014/main" val="4147626902"/>
                    </a:ext>
                  </a:extLst>
                </a:gridCol>
                <a:gridCol w="1717350">
                  <a:extLst>
                    <a:ext uri="{9D8B030D-6E8A-4147-A177-3AD203B41FA5}">
                      <a16:colId xmlns:a16="http://schemas.microsoft.com/office/drawing/2014/main" val="459139318"/>
                    </a:ext>
                  </a:extLst>
                </a:gridCol>
                <a:gridCol w="3103208">
                  <a:extLst>
                    <a:ext uri="{9D8B030D-6E8A-4147-A177-3AD203B41FA5}">
                      <a16:colId xmlns:a16="http://schemas.microsoft.com/office/drawing/2014/main" val="2429003167"/>
                    </a:ext>
                  </a:extLst>
                </a:gridCol>
              </a:tblGrid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Name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Age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Sex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Medication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4581441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4847574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7632367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539382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3407835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049363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317895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3904897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154500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8153427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585557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612956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5713327"/>
                  </a:ext>
                </a:extLst>
              </a:tr>
            </a:tbl>
          </a:graphicData>
        </a:graphic>
      </p:graphicFrame>
      <p:sp>
        <p:nvSpPr>
          <p:cNvPr id="7" name="TextBox 3">
            <a:extLst>
              <a:ext uri="{FF2B5EF4-FFF2-40B4-BE49-F238E27FC236}">
                <a16:creationId xmlns:a16="http://schemas.microsoft.com/office/drawing/2014/main" id="{814D1A22-5860-89BB-5994-34B055D3B633}"/>
              </a:ext>
            </a:extLst>
          </p:cNvPr>
          <p:cNvSpPr txBox="1"/>
          <p:nvPr/>
        </p:nvSpPr>
        <p:spPr>
          <a:xfrm>
            <a:off x="10602611" y="4784471"/>
            <a:ext cx="6290315" cy="278537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50" dirty="0">
                <a:latin typeface="Open Sans"/>
                <a:ea typeface="Calibri"/>
                <a:cs typeface="Calibri"/>
              </a:rPr>
              <a:t>There is:</a:t>
            </a:r>
          </a:p>
          <a:p>
            <a:pPr marL="285750" indent="-285750">
              <a:buFont typeface="Calibri,Sans-Serif"/>
              <a:buChar char="-"/>
            </a:pPr>
            <a:r>
              <a:rPr lang="en-US" sz="2450" dirty="0">
                <a:latin typeface="Open Sans"/>
                <a:ea typeface="Calibri"/>
                <a:cs typeface="Calibri"/>
              </a:rPr>
              <a:t>Only 1 female on Escitalopram</a:t>
            </a:r>
          </a:p>
          <a:p>
            <a:pPr marL="285750" indent="-285750">
              <a:buFont typeface="Calibri,Sans-Serif"/>
              <a:buChar char="-"/>
            </a:pPr>
            <a:r>
              <a:rPr lang="en-US" sz="2450" dirty="0">
                <a:latin typeface="Open Sans"/>
                <a:ea typeface="Calibri"/>
                <a:cs typeface="Calibri"/>
              </a:rPr>
              <a:t>Only 1 male on Sertraline</a:t>
            </a:r>
          </a:p>
          <a:p>
            <a:pPr marL="285750" indent="-285750">
              <a:buFont typeface="Calibri,Sans-Serif"/>
              <a:buChar char="-"/>
            </a:pPr>
            <a:r>
              <a:rPr lang="en-US" sz="2450" dirty="0">
                <a:latin typeface="Open Sans"/>
                <a:ea typeface="Calibri"/>
                <a:cs typeface="Calibri"/>
              </a:rPr>
              <a:t>...</a:t>
            </a:r>
          </a:p>
          <a:p>
            <a:endParaRPr lang="en-US" sz="2450" dirty="0">
              <a:latin typeface="Open Sans"/>
              <a:ea typeface="Calibri"/>
              <a:cs typeface="Calibri"/>
            </a:endParaRPr>
          </a:p>
          <a:p>
            <a:r>
              <a:rPr lang="en-US" sz="2450" dirty="0">
                <a:latin typeface="Open Sans"/>
                <a:ea typeface="Calibri"/>
                <a:cs typeface="Calibri"/>
              </a:rPr>
              <a:t>-&gt; increased risk of re-identification</a:t>
            </a:r>
          </a:p>
          <a:p>
            <a:endParaRPr lang="en-US" sz="2450" b="1" dirty="0">
              <a:latin typeface="Open Sans"/>
              <a:ea typeface="Calibri"/>
              <a:cs typeface="Calibri"/>
            </a:endParaRPr>
          </a:p>
        </p:txBody>
      </p:sp>
      <p:sp>
        <p:nvSpPr>
          <p:cNvPr id="11" name="TextBox 1">
            <a:extLst>
              <a:ext uri="{FF2B5EF4-FFF2-40B4-BE49-F238E27FC236}">
                <a16:creationId xmlns:a16="http://schemas.microsoft.com/office/drawing/2014/main" id="{B06BD67B-D5A9-0081-BED9-D50C5E3509E5}"/>
              </a:ext>
            </a:extLst>
          </p:cNvPr>
          <p:cNvSpPr txBox="1"/>
          <p:nvPr/>
        </p:nvSpPr>
        <p:spPr>
          <a:xfrm>
            <a:off x="1605013" y="9208382"/>
            <a:ext cx="13510527" cy="3658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025"/>
              </a:lnSpc>
            </a:pPr>
            <a:r>
              <a:rPr lang="en-GB" sz="2450" b="1" dirty="0">
                <a:latin typeface="Open Sans"/>
                <a:ea typeface="Open Sans"/>
                <a:cs typeface="Open Sans"/>
              </a:rPr>
              <a:t>k-anonymity ensures that every record is indistinguishable from (k-1) other records</a:t>
            </a:r>
            <a:r>
              <a:rPr lang="en-US" sz="2450" b="1" dirty="0">
                <a:latin typeface="Open Sans"/>
                <a:ea typeface="Open Sans"/>
                <a:cs typeface="Open Sans"/>
              </a:rPr>
              <a:t>​</a:t>
            </a:r>
          </a:p>
        </p:txBody>
      </p:sp>
      <p:sp>
        <p:nvSpPr>
          <p:cNvPr id="15" name="Freeform 5" descr="A diagram of mental health network&#10;&#10;AI-generated content may be incorrect.">
            <a:extLst>
              <a:ext uri="{FF2B5EF4-FFF2-40B4-BE49-F238E27FC236}">
                <a16:creationId xmlns:a16="http://schemas.microsoft.com/office/drawing/2014/main" id="{E354BDA3-CE3D-2AFC-58DE-9CD88AF38583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9" name="Group 2">
            <a:extLst>
              <a:ext uri="{FF2B5EF4-FFF2-40B4-BE49-F238E27FC236}">
                <a16:creationId xmlns:a16="http://schemas.microsoft.com/office/drawing/2014/main" id="{849C1EAF-8517-4DB2-E9B5-ACBAF6F27A40}"/>
              </a:ext>
            </a:extLst>
          </p:cNvPr>
          <p:cNvGrpSpPr/>
          <p:nvPr/>
        </p:nvGrpSpPr>
        <p:grpSpPr>
          <a:xfrm>
            <a:off x="-1826931" y="588904"/>
            <a:ext cx="7617114" cy="1555540"/>
            <a:chOff x="0" y="-19050"/>
            <a:chExt cx="4015576" cy="409690"/>
          </a:xfrm>
        </p:grpSpPr>
        <p:sp>
          <p:nvSpPr>
            <p:cNvPr id="17" name="Freeform 3">
              <a:extLst>
                <a:ext uri="{FF2B5EF4-FFF2-40B4-BE49-F238E27FC236}">
                  <a16:creationId xmlns:a16="http://schemas.microsoft.com/office/drawing/2014/main" id="{745E1616-7424-C638-60D4-28DAFDB41F7E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18" name="TextBox 4">
              <a:extLst>
                <a:ext uri="{FF2B5EF4-FFF2-40B4-BE49-F238E27FC236}">
                  <a16:creationId xmlns:a16="http://schemas.microsoft.com/office/drawing/2014/main" id="{D4037805-2B3D-6D70-D0DB-8D14972C2343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21" name="TextBox 6">
            <a:extLst>
              <a:ext uri="{FF2B5EF4-FFF2-40B4-BE49-F238E27FC236}">
                <a16:creationId xmlns:a16="http://schemas.microsoft.com/office/drawing/2014/main" id="{FFCE0105-FE01-9469-DCCD-EAB7C9161FCC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k-anonymity </a:t>
            </a:r>
            <a:endParaRPr lang="en-US" sz="5450" dirty="0">
              <a:solidFill>
                <a:srgbClr val="000000"/>
              </a:solidFill>
              <a:latin typeface="Open San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380081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13F464-F2E4-6EC1-1CE7-891D61E30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28251D9-5A54-3883-1690-9FAB02976F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037419"/>
              </p:ext>
            </p:extLst>
          </p:nvPr>
        </p:nvGraphicFramePr>
        <p:xfrm>
          <a:off x="9145722" y="2968186"/>
          <a:ext cx="7596404" cy="5623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87923">
                  <a:extLst>
                    <a:ext uri="{9D8B030D-6E8A-4147-A177-3AD203B41FA5}">
                      <a16:colId xmlns:a16="http://schemas.microsoft.com/office/drawing/2014/main" val="1144384125"/>
                    </a:ext>
                  </a:extLst>
                </a:gridCol>
                <a:gridCol w="1387923">
                  <a:extLst>
                    <a:ext uri="{9D8B030D-6E8A-4147-A177-3AD203B41FA5}">
                      <a16:colId xmlns:a16="http://schemas.microsoft.com/office/drawing/2014/main" val="4147626902"/>
                    </a:ext>
                  </a:extLst>
                </a:gridCol>
                <a:gridCol w="1717350">
                  <a:extLst>
                    <a:ext uri="{9D8B030D-6E8A-4147-A177-3AD203B41FA5}">
                      <a16:colId xmlns:a16="http://schemas.microsoft.com/office/drawing/2014/main" val="459139318"/>
                    </a:ext>
                  </a:extLst>
                </a:gridCol>
                <a:gridCol w="3103208">
                  <a:extLst>
                    <a:ext uri="{9D8B030D-6E8A-4147-A177-3AD203B41FA5}">
                      <a16:colId xmlns:a16="http://schemas.microsoft.com/office/drawing/2014/main" val="2429003167"/>
                    </a:ext>
                  </a:extLst>
                </a:gridCol>
              </a:tblGrid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Name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Age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Sex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Medication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4581441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4847574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  <a:endParaRPr lang="en-US" sz="2450">
                        <a:latin typeface="Open Sans"/>
                      </a:endParaRP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7632367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539382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3407835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049363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317895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3904897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marT="38090" marB="3809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154500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Escitalopram</a:t>
                      </a:r>
                    </a:p>
                  </a:txBody>
                  <a:tcPr marT="38100" marB="38100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8153427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Sertraline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585557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612956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None</a:t>
                      </a: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5713327"/>
                  </a:ext>
                </a:extLst>
              </a:tr>
            </a:tbl>
          </a:graphicData>
        </a:graphic>
      </p:graphicFrame>
      <p:sp>
        <p:nvSpPr>
          <p:cNvPr id="7" name="TextBox 3">
            <a:extLst>
              <a:ext uri="{FF2B5EF4-FFF2-40B4-BE49-F238E27FC236}">
                <a16:creationId xmlns:a16="http://schemas.microsoft.com/office/drawing/2014/main" id="{F3C29911-3434-AEC0-19F3-EE5982886ADE}"/>
              </a:ext>
            </a:extLst>
          </p:cNvPr>
          <p:cNvSpPr txBox="1"/>
          <p:nvPr/>
        </p:nvSpPr>
        <p:spPr>
          <a:xfrm>
            <a:off x="1001411" y="3269996"/>
            <a:ext cx="6973146" cy="31085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50" b="1" dirty="0">
                <a:latin typeface="Open Sans"/>
                <a:ea typeface="Calibri"/>
                <a:cs typeface="Calibri"/>
              </a:rPr>
              <a:t>Solution 1: remove Sex information</a:t>
            </a:r>
            <a:endParaRPr lang="en-US" sz="2450">
              <a:latin typeface="Open Sans"/>
              <a:ea typeface="Calibri"/>
              <a:cs typeface="Calibri"/>
            </a:endParaRPr>
          </a:p>
          <a:p>
            <a:pPr>
              <a:lnSpc>
                <a:spcPct val="150000"/>
              </a:lnSpc>
            </a:pPr>
            <a:endParaRPr lang="en-US" sz="2450" dirty="0">
              <a:latin typeface="Open Sans"/>
              <a:ea typeface="Calibri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Every subject has at least 2 other identical entries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k = 3 is satisfied</a:t>
            </a:r>
          </a:p>
          <a:p>
            <a:endParaRPr lang="en-US" sz="2450" dirty="0">
              <a:latin typeface="Open Sans"/>
              <a:ea typeface="Calibri"/>
              <a:cs typeface="Calibri"/>
            </a:endParaRPr>
          </a:p>
        </p:txBody>
      </p:sp>
      <p:sp>
        <p:nvSpPr>
          <p:cNvPr id="9" name="Freeform 5" descr="A diagram of mental health network&#10;&#10;AI-generated content may be incorrect.">
            <a:extLst>
              <a:ext uri="{FF2B5EF4-FFF2-40B4-BE49-F238E27FC236}">
                <a16:creationId xmlns:a16="http://schemas.microsoft.com/office/drawing/2014/main" id="{AB1BB17F-B739-614C-BF3B-BBBCCEEEFF5B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4" name="Group 2">
            <a:extLst>
              <a:ext uri="{FF2B5EF4-FFF2-40B4-BE49-F238E27FC236}">
                <a16:creationId xmlns:a16="http://schemas.microsoft.com/office/drawing/2014/main" id="{F2AA7362-2140-11D4-BD83-150E772C0AFC}"/>
              </a:ext>
            </a:extLst>
          </p:cNvPr>
          <p:cNvGrpSpPr/>
          <p:nvPr/>
        </p:nvGrpSpPr>
        <p:grpSpPr>
          <a:xfrm>
            <a:off x="-1826931" y="588904"/>
            <a:ext cx="7617114" cy="1555540"/>
            <a:chOff x="0" y="-19050"/>
            <a:chExt cx="4015576" cy="409690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C6DF752E-2FE0-CE38-D943-A7237705D4D8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ABD149A5-32A8-32A2-2769-029F0C43A842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16" name="TextBox 6">
            <a:extLst>
              <a:ext uri="{FF2B5EF4-FFF2-40B4-BE49-F238E27FC236}">
                <a16:creationId xmlns:a16="http://schemas.microsoft.com/office/drawing/2014/main" id="{A25FA216-3717-466F-C0F5-ECD6A6EC962E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k-anonymity </a:t>
            </a:r>
            <a:endParaRPr lang="en-US" sz="5450" dirty="0">
              <a:solidFill>
                <a:srgbClr val="000000"/>
              </a:solidFill>
              <a:latin typeface="Open San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425426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E52509-4710-3457-AC80-8BF5A2735C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D58A5C3C-8143-48CE-51ED-9BA5D70A713C}"/>
              </a:ext>
            </a:extLst>
          </p:cNvPr>
          <p:cNvSpPr txBox="1"/>
          <p:nvPr/>
        </p:nvSpPr>
        <p:spPr>
          <a:xfrm>
            <a:off x="1001411" y="3269996"/>
            <a:ext cx="7552068" cy="297773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50" b="1" dirty="0">
                <a:latin typeface="Open Sans"/>
                <a:ea typeface="Calibri"/>
                <a:cs typeface="Calibri"/>
              </a:rPr>
              <a:t>Solution 2: </a:t>
            </a:r>
            <a:r>
              <a:rPr lang="en-US" sz="2450" b="1" err="1">
                <a:latin typeface="Open Sans"/>
                <a:ea typeface="Calibri"/>
                <a:cs typeface="Calibri"/>
              </a:rPr>
              <a:t>generalise</a:t>
            </a:r>
            <a:r>
              <a:rPr lang="en-US" sz="2450" b="1" dirty="0">
                <a:latin typeface="Open Sans"/>
                <a:ea typeface="Calibri"/>
                <a:cs typeface="Calibri"/>
              </a:rPr>
              <a:t> Medication information</a:t>
            </a:r>
            <a:endParaRPr lang="en-US" sz="2450" dirty="0">
              <a:latin typeface="Open Sans"/>
              <a:ea typeface="Calibri"/>
              <a:cs typeface="Calibri"/>
            </a:endParaRPr>
          </a:p>
          <a:p>
            <a:endParaRPr lang="en-US" sz="2450" dirty="0">
              <a:latin typeface="Open Sans"/>
              <a:ea typeface="Calibri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Every subject has at least two other identical entries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k = 3 is satisfied</a:t>
            </a:r>
          </a:p>
          <a:p>
            <a:endParaRPr lang="en-US" sz="2450" b="1" dirty="0">
              <a:latin typeface="Open Sans"/>
              <a:ea typeface="Calibri"/>
              <a:cs typeface="Calibri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E5D55A6-6E08-A590-0326-4A9CFA280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873799"/>
              </p:ext>
            </p:extLst>
          </p:nvPr>
        </p:nvGraphicFramePr>
        <p:xfrm>
          <a:off x="9729788" y="2971800"/>
          <a:ext cx="7596404" cy="583978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87923">
                  <a:extLst>
                    <a:ext uri="{9D8B030D-6E8A-4147-A177-3AD203B41FA5}">
                      <a16:colId xmlns:a16="http://schemas.microsoft.com/office/drawing/2014/main" val="1144384125"/>
                    </a:ext>
                  </a:extLst>
                </a:gridCol>
                <a:gridCol w="1387923">
                  <a:extLst>
                    <a:ext uri="{9D8B030D-6E8A-4147-A177-3AD203B41FA5}">
                      <a16:colId xmlns:a16="http://schemas.microsoft.com/office/drawing/2014/main" val="4147626902"/>
                    </a:ext>
                  </a:extLst>
                </a:gridCol>
                <a:gridCol w="1717350">
                  <a:extLst>
                    <a:ext uri="{9D8B030D-6E8A-4147-A177-3AD203B41FA5}">
                      <a16:colId xmlns:a16="http://schemas.microsoft.com/office/drawing/2014/main" val="459139318"/>
                    </a:ext>
                  </a:extLst>
                </a:gridCol>
                <a:gridCol w="3103208">
                  <a:extLst>
                    <a:ext uri="{9D8B030D-6E8A-4147-A177-3AD203B41FA5}">
                      <a16:colId xmlns:a16="http://schemas.microsoft.com/office/drawing/2014/main" val="2429003167"/>
                    </a:ext>
                  </a:extLst>
                </a:gridCol>
              </a:tblGrid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Name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Age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Sex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b="1" dirty="0">
                          <a:effectLst/>
                          <a:latin typeface="Open Sans"/>
                        </a:rPr>
                        <a:t>On Antidepressants</a:t>
                      </a:r>
                      <a:endParaRPr lang="en-US" sz="2450" dirty="0">
                        <a:effectLst/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4581441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No</a:t>
                      </a:r>
                      <a:endParaRPr lang="en-US" sz="2450">
                        <a:latin typeface="Open Sans"/>
                      </a:endParaRP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4847574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Yes</a:t>
                      </a:r>
                      <a:endParaRPr lang="en-US" sz="2450">
                        <a:latin typeface="Open Sans"/>
                      </a:endParaRP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7632367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Yes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539382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/>
                        </a:rPr>
                        <a:t>No</a:t>
                      </a:r>
                      <a:endParaRPr lang="en-US" sz="2450">
                        <a:latin typeface="Open Sans"/>
                      </a:endParaRP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3407835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/>
                        </a:rPr>
                        <a:t>Yes</a:t>
                      </a:r>
                      <a:endParaRPr lang="en-US" sz="2450">
                        <a:latin typeface="Open Sans"/>
                      </a:endParaRP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049363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/>
                        </a:rPr>
                        <a:t>Yes</a:t>
                      </a:r>
                      <a:endParaRPr lang="en-US" sz="2450">
                        <a:latin typeface="Open Sans"/>
                      </a:endParaRP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317895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/>
                        </a:rPr>
                        <a:t>No</a:t>
                      </a:r>
                      <a:endParaRPr lang="en-US" sz="2450">
                        <a:latin typeface="Open Sans"/>
                      </a:endParaRP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3904897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/>
                        </a:rPr>
                        <a:t>No</a:t>
                      </a:r>
                      <a:endParaRPr lang="en-US" sz="2450">
                        <a:latin typeface="Open Sans"/>
                      </a:endParaRPr>
                    </a:p>
                  </a:txBody>
                  <a:tcPr marT="38090" marB="3809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154500"/>
                  </a:ext>
                </a:extLst>
              </a:tr>
              <a:tr h="427316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/>
                        </a:rPr>
                        <a:t>Yes</a:t>
                      </a:r>
                      <a:endParaRPr lang="en-US" sz="2450">
                        <a:latin typeface="Open Sans"/>
                      </a:endParaRPr>
                    </a:p>
                  </a:txBody>
                  <a:tcPr marT="38100" marB="381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8153427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/>
                        </a:rPr>
                        <a:t>Yes</a:t>
                      </a:r>
                      <a:endParaRPr lang="en-US" sz="2450"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585557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/>
                        </a:rPr>
                        <a:t>No</a:t>
                      </a:r>
                      <a:endParaRPr lang="en-US" sz="2450"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612956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*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20-40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175"/>
                        </a:lnSpc>
                        <a:buNone/>
                      </a:pPr>
                      <a:r>
                        <a:rPr lang="en-US" sz="2450" dirty="0">
                          <a:effectLst/>
                          <a:latin typeface="Open Sans"/>
                        </a:rPr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2175"/>
                        </a:lnSpc>
                        <a:buNone/>
                      </a:pPr>
                      <a:r>
                        <a:rPr lang="en-US" sz="245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/>
                        </a:rPr>
                        <a:t>No</a:t>
                      </a:r>
                      <a:endParaRPr lang="en-US" sz="2450">
                        <a:latin typeface="Open San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5713327"/>
                  </a:ext>
                </a:extLst>
              </a:tr>
            </a:tbl>
          </a:graphicData>
        </a:graphic>
      </p:graphicFrame>
      <p:sp>
        <p:nvSpPr>
          <p:cNvPr id="11" name="Freeform 5">
            <a:extLst>
              <a:ext uri="{FF2B5EF4-FFF2-40B4-BE49-F238E27FC236}">
                <a16:creationId xmlns:a16="http://schemas.microsoft.com/office/drawing/2014/main" id="{1714338F-E9D0-AFF6-1A7C-D7E1AB6B5552}"/>
              </a:ext>
            </a:extLst>
          </p:cNvPr>
          <p:cNvSpPr/>
          <p:nvPr/>
        </p:nvSpPr>
        <p:spPr>
          <a:xfrm>
            <a:off x="16147278" y="8062083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5" name="Group 2">
            <a:extLst>
              <a:ext uri="{FF2B5EF4-FFF2-40B4-BE49-F238E27FC236}">
                <a16:creationId xmlns:a16="http://schemas.microsoft.com/office/drawing/2014/main" id="{0930EF3E-56F8-C3E8-404F-2653D826B43E}"/>
              </a:ext>
            </a:extLst>
          </p:cNvPr>
          <p:cNvGrpSpPr/>
          <p:nvPr/>
        </p:nvGrpSpPr>
        <p:grpSpPr>
          <a:xfrm>
            <a:off x="-1826931" y="588904"/>
            <a:ext cx="7617114" cy="1555540"/>
            <a:chOff x="0" y="-19050"/>
            <a:chExt cx="4015576" cy="409690"/>
          </a:xfrm>
        </p:grpSpPr>
        <p:sp>
          <p:nvSpPr>
            <p:cNvPr id="13" name="Freeform 3">
              <a:extLst>
                <a:ext uri="{FF2B5EF4-FFF2-40B4-BE49-F238E27FC236}">
                  <a16:creationId xmlns:a16="http://schemas.microsoft.com/office/drawing/2014/main" id="{C68A74D4-905E-9471-0577-719575FD3E44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1F96330A-06F8-76EE-AD15-76FC92F8E468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17" name="TextBox 6">
            <a:extLst>
              <a:ext uri="{FF2B5EF4-FFF2-40B4-BE49-F238E27FC236}">
                <a16:creationId xmlns:a16="http://schemas.microsoft.com/office/drawing/2014/main" id="{B25A40A4-A4FD-2E6F-2F42-AEFD47DEE293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k-anonymity </a:t>
            </a:r>
            <a:endParaRPr lang="en-US" sz="5450">
              <a:solidFill>
                <a:srgbClr val="000000"/>
              </a:solidFill>
              <a:latin typeface="Open San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84235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324B6-6986-E1B1-59F5-33FE8E6BB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B48418CF-F7CE-9BC4-14BB-3F8067516895}"/>
              </a:ext>
            </a:extLst>
          </p:cNvPr>
          <p:cNvSpPr txBox="1"/>
          <p:nvPr/>
        </p:nvSpPr>
        <p:spPr>
          <a:xfrm>
            <a:off x="987124" y="3791768"/>
            <a:ext cx="7776215" cy="61247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50" b="1" dirty="0">
                <a:latin typeface="Open Sans"/>
                <a:ea typeface="Calibri"/>
                <a:cs typeface="Calibri"/>
              </a:rPr>
              <a:t>Increase k </a:t>
            </a:r>
            <a:r>
              <a:rPr lang="en-US" sz="2450" dirty="0">
                <a:latin typeface="Open Sans"/>
                <a:ea typeface="Calibri"/>
                <a:cs typeface="Calibri"/>
              </a:rPr>
              <a:t>depending on: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Re-identification risk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Large datasets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Number of quasi-identifying variables</a:t>
            </a: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Availability of external data that could be crossed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Sensitivity of the data</a:t>
            </a:r>
          </a:p>
          <a:p>
            <a:pPr marL="742950" lvl="1" indent="-285750">
              <a:lnSpc>
                <a:spcPct val="150000"/>
              </a:lnSpc>
              <a:buFont typeface="Arial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Use higher k to protect sensitive data better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Utility of the data</a:t>
            </a:r>
          </a:p>
          <a:p>
            <a:pPr marL="742950" lvl="1" indent="-285750">
              <a:lnSpc>
                <a:spcPct val="150000"/>
              </a:lnSpc>
              <a:buFont typeface="Arial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Balance re-identification risk with data utility</a:t>
            </a:r>
          </a:p>
          <a:p>
            <a:endParaRPr lang="en-US" sz="2450" b="1" dirty="0">
              <a:latin typeface="Open Sans"/>
              <a:ea typeface="Calibri"/>
              <a:cs typeface="Calibri"/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D1583BFE-5625-7423-D4ED-1F8BB6A8F553}"/>
              </a:ext>
            </a:extLst>
          </p:cNvPr>
          <p:cNvSpPr txBox="1"/>
          <p:nvPr/>
        </p:nvSpPr>
        <p:spPr>
          <a:xfrm>
            <a:off x="9531049" y="4984496"/>
            <a:ext cx="7776215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50" dirty="0">
                <a:latin typeface="Open Sans"/>
                <a:ea typeface="Calibri"/>
                <a:cs typeface="Calibri"/>
              </a:rPr>
              <a:t>Start high, then reduce to a reasonable utility/anonymity balance</a:t>
            </a:r>
          </a:p>
          <a:p>
            <a:endParaRPr lang="en-US" sz="2450" b="1" dirty="0">
              <a:latin typeface="Open Sans"/>
              <a:ea typeface="Calibri"/>
              <a:cs typeface="Calibri"/>
            </a:endParaRPr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E9087E46-47A2-B0BF-2147-919CEC5515F2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4" name="Group 2">
            <a:extLst>
              <a:ext uri="{FF2B5EF4-FFF2-40B4-BE49-F238E27FC236}">
                <a16:creationId xmlns:a16="http://schemas.microsoft.com/office/drawing/2014/main" id="{77D19871-67F7-D493-3554-ABB84A91E6AD}"/>
              </a:ext>
            </a:extLst>
          </p:cNvPr>
          <p:cNvGrpSpPr/>
          <p:nvPr/>
        </p:nvGrpSpPr>
        <p:grpSpPr>
          <a:xfrm>
            <a:off x="-1826931" y="588904"/>
            <a:ext cx="13795993" cy="1555540"/>
            <a:chOff x="0" y="-19050"/>
            <a:chExt cx="4015576" cy="409690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4CD3CE63-A1A3-8639-DA8C-E68C29F25EFE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0CA7411C-214B-4682-75A2-905A93E5C05B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16" name="TextBox 6">
            <a:extLst>
              <a:ext uri="{FF2B5EF4-FFF2-40B4-BE49-F238E27FC236}">
                <a16:creationId xmlns:a16="http://schemas.microsoft.com/office/drawing/2014/main" id="{DC7E63D3-8CD6-58E0-8102-1CEB67126606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k-anonymity: how to choose k? </a:t>
            </a:r>
            <a:endParaRPr lang="en-US" sz="5450">
              <a:solidFill>
                <a:srgbClr val="000000"/>
              </a:solidFill>
              <a:latin typeface="Open Sans"/>
              <a:ea typeface="+mn-lt"/>
              <a:cs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21A22E-874D-64EA-E352-A1431BD9B407}"/>
              </a:ext>
            </a:extLst>
          </p:cNvPr>
          <p:cNvSpPr txBox="1"/>
          <p:nvPr/>
        </p:nvSpPr>
        <p:spPr>
          <a:xfrm>
            <a:off x="875805" y="2775857"/>
            <a:ext cx="10907484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50" b="1" dirty="0">
                <a:latin typeface="Open Sans"/>
                <a:ea typeface="Calibri"/>
                <a:cs typeface="Calibri"/>
              </a:rPr>
              <a:t>Typical value range: 3 – 20 </a:t>
            </a:r>
            <a:r>
              <a:rPr lang="en-US" sz="2450" dirty="0">
                <a:latin typeface="Open Sans"/>
                <a:ea typeface="Calibri"/>
                <a:cs typeface="Calibri"/>
              </a:rPr>
              <a:t>(NHS recommends minimum 3-5)</a:t>
            </a:r>
          </a:p>
        </p:txBody>
      </p:sp>
    </p:spTree>
    <p:extLst>
      <p:ext uri="{BB962C8B-B14F-4D97-AF65-F5344CB8AC3E}">
        <p14:creationId xmlns:p14="http://schemas.microsoft.com/office/powerpoint/2010/main" val="9574411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1D7CEE-90EA-EA66-0411-06EF88AB0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B374B3B-2227-A18E-C876-CF93DF51A74D}"/>
              </a:ext>
            </a:extLst>
          </p:cNvPr>
          <p:cNvGrpSpPr/>
          <p:nvPr/>
        </p:nvGrpSpPr>
        <p:grpSpPr>
          <a:xfrm>
            <a:off x="-1826931" y="661234"/>
            <a:ext cx="11774776" cy="1483210"/>
            <a:chOff x="0" y="0"/>
            <a:chExt cx="4015576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AF39845-DF08-B759-AE8C-B3AAD689B233}"/>
                </a:ext>
              </a:extLst>
            </p:cNvPr>
            <p:cNvSpPr/>
            <p:nvPr/>
          </p:nvSpPr>
          <p:spPr>
            <a:xfrm>
              <a:off x="0" y="0"/>
              <a:ext cx="4015576" cy="390640"/>
            </a:xfrm>
            <a:custGeom>
              <a:avLst/>
              <a:gdLst/>
              <a:ahLst/>
              <a:cxnLst/>
              <a:rect l="l" t="t" r="r" b="b"/>
              <a:pathLst>
                <a:path w="4015576" h="390640">
                  <a:moveTo>
                    <a:pt x="50778" y="0"/>
                  </a:moveTo>
                  <a:lnTo>
                    <a:pt x="3964798" y="0"/>
                  </a:lnTo>
                  <a:cubicBezTo>
                    <a:pt x="3992842" y="0"/>
                    <a:pt x="4015576" y="22734"/>
                    <a:pt x="4015576" y="50778"/>
                  </a:cubicBezTo>
                  <a:lnTo>
                    <a:pt x="4015576" y="339862"/>
                  </a:lnTo>
                  <a:cubicBezTo>
                    <a:pt x="4015576" y="367906"/>
                    <a:pt x="3992842" y="390640"/>
                    <a:pt x="3964798" y="390640"/>
                  </a:cubicBezTo>
                  <a:lnTo>
                    <a:pt x="50778" y="390640"/>
                  </a:lnTo>
                  <a:cubicBezTo>
                    <a:pt x="22734" y="390640"/>
                    <a:pt x="0" y="367906"/>
                    <a:pt x="0" y="339862"/>
                  </a:cubicBezTo>
                  <a:lnTo>
                    <a:pt x="0" y="50778"/>
                  </a:lnTo>
                  <a:cubicBezTo>
                    <a:pt x="0" y="22734"/>
                    <a:pt x="22734" y="0"/>
                    <a:pt x="5077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F958D77-130D-E38B-7382-DFA80A5902EA}"/>
                </a:ext>
              </a:extLst>
            </p:cNvPr>
            <p:cNvSpPr txBox="1"/>
            <p:nvPr/>
          </p:nvSpPr>
          <p:spPr>
            <a:xfrm>
              <a:off x="0" y="-19050"/>
              <a:ext cx="401557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378E507F-4787-BABC-EF12-A0CCCAA1E46C}"/>
              </a:ext>
            </a:extLst>
          </p:cNvPr>
          <p:cNvSpPr txBox="1"/>
          <p:nvPr/>
        </p:nvSpPr>
        <p:spPr>
          <a:xfrm>
            <a:off x="881483" y="1013901"/>
            <a:ext cx="1221676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50" b="1" dirty="0">
                <a:solidFill>
                  <a:srgbClr val="000000"/>
                </a:solidFill>
                <a:latin typeface="Open Sans"/>
                <a:ea typeface="+mn-lt"/>
                <a:cs typeface="+mn-lt"/>
                <a:sym typeface="Open Sans Bold"/>
              </a:rPr>
              <a:t>Group Exercise</a:t>
            </a:r>
            <a:endParaRPr lang="en-US" sz="5450">
              <a:latin typeface="Open Sans"/>
              <a:ea typeface="Calibri"/>
              <a:cs typeface="Calibri"/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4F45DD76-2D4C-2ED7-08A5-3F596BCEEB91}"/>
              </a:ext>
            </a:extLst>
          </p:cNvPr>
          <p:cNvSpPr txBox="1"/>
          <p:nvPr/>
        </p:nvSpPr>
        <p:spPr>
          <a:xfrm>
            <a:off x="1516949" y="2967730"/>
            <a:ext cx="6604468" cy="11631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</a:pPr>
            <a:r>
              <a:rPr lang="en-US" sz="2450" b="1" dirty="0">
                <a:latin typeface="Open Sans"/>
                <a:ea typeface="+mn-lt"/>
                <a:cs typeface="+mn-lt"/>
              </a:rPr>
              <a:t>Group 1 </a:t>
            </a:r>
            <a:endParaRPr lang="en-US" b="1" dirty="0">
              <a:latin typeface="Calibri"/>
              <a:ea typeface="+mn-lt"/>
              <a:cs typeface="+mn-lt"/>
            </a:endParaRPr>
          </a:p>
          <a:p>
            <a:pPr lvl="1">
              <a:lnSpc>
                <a:spcPct val="150000"/>
              </a:lnSpc>
            </a:pPr>
            <a:r>
              <a:rPr lang="en-US" sz="2450">
                <a:latin typeface="Open Sans"/>
                <a:ea typeface="Calibri"/>
                <a:cs typeface="Calibri"/>
              </a:rPr>
              <a:t>Interview example – Qualitative Data</a:t>
            </a:r>
            <a:endParaRPr lang="en-US" sz="2450" dirty="0">
              <a:latin typeface="Open Sans"/>
              <a:ea typeface="Calibri"/>
              <a:cs typeface="Calibri"/>
            </a:endParaRPr>
          </a:p>
        </p:txBody>
      </p:sp>
      <p:sp>
        <p:nvSpPr>
          <p:cNvPr id="10" name="Freeform 5" descr="A diagram of mental health network&#10;&#10;AI-generated content may be incorrect.">
            <a:extLst>
              <a:ext uri="{FF2B5EF4-FFF2-40B4-BE49-F238E27FC236}">
                <a16:creationId xmlns:a16="http://schemas.microsoft.com/office/drawing/2014/main" id="{D91B47FA-6577-FA95-B2C5-BC8C8EF8AD22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03074CBE-89A2-AC82-CE27-66A8A0EA8ADA}"/>
              </a:ext>
            </a:extLst>
          </p:cNvPr>
          <p:cNvSpPr txBox="1"/>
          <p:nvPr/>
        </p:nvSpPr>
        <p:spPr>
          <a:xfrm>
            <a:off x="4570901" y="5412584"/>
            <a:ext cx="6604468" cy="11631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</a:pPr>
            <a:r>
              <a:rPr lang="en-US" sz="2450" b="1" dirty="0">
                <a:latin typeface="Open Sans"/>
                <a:ea typeface="+mn-lt"/>
                <a:cs typeface="+mn-lt"/>
              </a:rPr>
              <a:t>Group 2</a:t>
            </a:r>
            <a:endParaRPr lang="en-US" b="1" dirty="0">
              <a:latin typeface="Calibri"/>
              <a:ea typeface="+mn-lt"/>
              <a:cs typeface="+mn-lt"/>
            </a:endParaRPr>
          </a:p>
          <a:p>
            <a:pPr lvl="1">
              <a:lnSpc>
                <a:spcPct val="150000"/>
              </a:lnSpc>
            </a:pPr>
            <a:r>
              <a:rPr lang="en-US" sz="2450" dirty="0">
                <a:latin typeface="Open Sans"/>
                <a:ea typeface="Calibri"/>
                <a:cs typeface="Calibri"/>
              </a:rPr>
              <a:t>Sleep Data – Quantitative Data</a:t>
            </a: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17E9A4A7-0C0F-9B80-0CAC-95368825460B}"/>
              </a:ext>
            </a:extLst>
          </p:cNvPr>
          <p:cNvSpPr txBox="1"/>
          <p:nvPr/>
        </p:nvSpPr>
        <p:spPr>
          <a:xfrm>
            <a:off x="1516947" y="7720203"/>
            <a:ext cx="7033093" cy="11631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</a:pPr>
            <a:r>
              <a:rPr lang="en-US" sz="2450" b="1" dirty="0">
                <a:latin typeface="Open Sans"/>
                <a:ea typeface="+mn-lt"/>
                <a:cs typeface="+mn-lt"/>
              </a:rPr>
              <a:t>Group 3</a:t>
            </a:r>
            <a:endParaRPr lang="en-US" b="1" dirty="0">
              <a:latin typeface="Calibri"/>
              <a:ea typeface="+mn-lt"/>
              <a:cs typeface="+mn-lt"/>
            </a:endParaRPr>
          </a:p>
          <a:p>
            <a:pPr lvl="1">
              <a:lnSpc>
                <a:spcPct val="150000"/>
              </a:lnSpc>
            </a:pPr>
            <a:r>
              <a:rPr lang="en-US" sz="2450" dirty="0">
                <a:latin typeface="Open Sans"/>
                <a:ea typeface="Calibri"/>
                <a:cs typeface="Calibri"/>
              </a:rPr>
              <a:t>Biological and Lab Data – Quantitative Data</a:t>
            </a:r>
          </a:p>
        </p:txBody>
      </p:sp>
      <p:pic>
        <p:nvPicPr>
          <p:cNvPr id="9" name="Picture 8" descr="A qr code with a purple border&#10;&#10;AI-generated content may be incorrect.">
            <a:extLst>
              <a:ext uri="{FF2B5EF4-FFF2-40B4-BE49-F238E27FC236}">
                <a16:creationId xmlns:a16="http://schemas.microsoft.com/office/drawing/2014/main" id="{7E111841-F3CB-A2AC-A3F9-9F84361811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09" t="2703" r="1292" b="3440"/>
          <a:stretch>
            <a:fillRect/>
          </a:stretch>
        </p:blipFill>
        <p:spPr>
          <a:xfrm>
            <a:off x="7719533" y="2630344"/>
            <a:ext cx="2022766" cy="2056641"/>
          </a:xfrm>
          <a:prstGeom prst="rect">
            <a:avLst/>
          </a:prstGeom>
        </p:spPr>
      </p:pic>
      <p:pic>
        <p:nvPicPr>
          <p:cNvPr id="11" name="Picture 10" descr="A qr code with a few black squares&#10;&#10;AI-generated content may be incorrect.">
            <a:extLst>
              <a:ext uri="{FF2B5EF4-FFF2-40B4-BE49-F238E27FC236}">
                <a16:creationId xmlns:a16="http://schemas.microsoft.com/office/drawing/2014/main" id="{54B12F70-88D3-87C0-ED0C-438333E9A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3036" y="4964656"/>
            <a:ext cx="2018384" cy="2064020"/>
          </a:xfrm>
          <a:prstGeom prst="rect">
            <a:avLst/>
          </a:prstGeom>
        </p:spPr>
      </p:pic>
      <p:pic>
        <p:nvPicPr>
          <p:cNvPr id="12" name="Picture 11" descr="A qr code with a few black squares&#10;&#10;AI-generated content may be incorrect.">
            <a:extLst>
              <a:ext uri="{FF2B5EF4-FFF2-40B4-BE49-F238E27FC236}">
                <a16:creationId xmlns:a16="http://schemas.microsoft.com/office/drawing/2014/main" id="{ED116901-FAB3-2A30-3C0E-BDF7F74E1C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5616" y="7355680"/>
            <a:ext cx="2227660" cy="220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1042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983A9-DFA6-F23A-61AA-3EBE9117E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071D461-4E41-D273-8D2D-7F9EE041AC6B}"/>
              </a:ext>
            </a:extLst>
          </p:cNvPr>
          <p:cNvGrpSpPr/>
          <p:nvPr/>
        </p:nvGrpSpPr>
        <p:grpSpPr>
          <a:xfrm>
            <a:off x="-1826931" y="661234"/>
            <a:ext cx="15179220" cy="1483210"/>
            <a:chOff x="0" y="0"/>
            <a:chExt cx="3519923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5F6F0D5-425F-DE8A-8139-2D44BD14F1A2}"/>
                </a:ext>
              </a:extLst>
            </p:cNvPr>
            <p:cNvSpPr/>
            <p:nvPr/>
          </p:nvSpPr>
          <p:spPr>
            <a:xfrm>
              <a:off x="0" y="0"/>
              <a:ext cx="3519923" cy="390640"/>
            </a:xfrm>
            <a:custGeom>
              <a:avLst/>
              <a:gdLst/>
              <a:ahLst/>
              <a:cxnLst/>
              <a:rect l="l" t="t" r="r" b="b"/>
              <a:pathLst>
                <a:path w="3519923" h="390640">
                  <a:moveTo>
                    <a:pt x="57928" y="0"/>
                  </a:moveTo>
                  <a:lnTo>
                    <a:pt x="3461995" y="0"/>
                  </a:lnTo>
                  <a:cubicBezTo>
                    <a:pt x="3493988" y="0"/>
                    <a:pt x="3519923" y="25935"/>
                    <a:pt x="3519923" y="57928"/>
                  </a:cubicBezTo>
                  <a:lnTo>
                    <a:pt x="3519923" y="332711"/>
                  </a:lnTo>
                  <a:cubicBezTo>
                    <a:pt x="3519923" y="364704"/>
                    <a:pt x="3493988" y="390640"/>
                    <a:pt x="3461995" y="390640"/>
                  </a:cubicBezTo>
                  <a:lnTo>
                    <a:pt x="57928" y="390640"/>
                  </a:lnTo>
                  <a:cubicBezTo>
                    <a:pt x="25935" y="390640"/>
                    <a:pt x="0" y="364704"/>
                    <a:pt x="0" y="332711"/>
                  </a:cubicBezTo>
                  <a:lnTo>
                    <a:pt x="0" y="57928"/>
                  </a:lnTo>
                  <a:cubicBezTo>
                    <a:pt x="0" y="25935"/>
                    <a:pt x="25935" y="0"/>
                    <a:pt x="5792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DC4F684B-D1A0-FB08-4310-127DB0DB5F45}"/>
                </a:ext>
              </a:extLst>
            </p:cNvPr>
            <p:cNvSpPr txBox="1"/>
            <p:nvPr/>
          </p:nvSpPr>
          <p:spPr>
            <a:xfrm>
              <a:off x="0" y="-19050"/>
              <a:ext cx="3519923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48A8F6A6-C568-3CDE-2EDC-07ADEFB298BB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76DFCEA-713B-AB1A-F663-4D8383446ECD}"/>
              </a:ext>
            </a:extLst>
          </p:cNvPr>
          <p:cNvSpPr txBox="1"/>
          <p:nvPr/>
        </p:nvSpPr>
        <p:spPr>
          <a:xfrm>
            <a:off x="881483" y="1013901"/>
            <a:ext cx="12474969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</a:rPr>
              <a:t>Final considerations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8EAABB-4A19-4C13-4B0B-25AF34C9A51E}"/>
              </a:ext>
            </a:extLst>
          </p:cNvPr>
          <p:cNvSpPr txBox="1"/>
          <p:nvPr/>
        </p:nvSpPr>
        <p:spPr>
          <a:xfrm>
            <a:off x="1070546" y="2896522"/>
            <a:ext cx="15397725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50" b="1" dirty="0">
                <a:latin typeface="Open Sans"/>
                <a:ea typeface="Open Sans"/>
                <a:cs typeface="Open Sans"/>
              </a:rPr>
              <a:t>Know your data</a:t>
            </a:r>
            <a:r>
              <a:rPr lang="en-US" sz="2450" dirty="0">
                <a:latin typeface="Open Sans"/>
                <a:ea typeface="Open Sans"/>
                <a:cs typeface="Open Sans"/>
              </a:rPr>
              <a:t>: understand the context, evaluate risks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50" dirty="0">
              <a:latin typeface="Open Sans"/>
              <a:ea typeface="Open Sans"/>
              <a:cs typeface="Open Sa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50" b="1" dirty="0">
                <a:latin typeface="Open Sans"/>
                <a:ea typeface="Open Sans"/>
                <a:cs typeface="Open Sans"/>
              </a:rPr>
              <a:t>Plan</a:t>
            </a:r>
            <a:r>
              <a:rPr lang="en-US" sz="2450" dirty="0">
                <a:latin typeface="Open Sans"/>
                <a:ea typeface="Open Sans"/>
                <a:cs typeface="Open Sans"/>
              </a:rPr>
              <a:t>– prepare a data collection and </a:t>
            </a:r>
            <a:r>
              <a:rPr lang="en-US" sz="2450" dirty="0" err="1">
                <a:latin typeface="Open Sans"/>
                <a:ea typeface="Open Sans"/>
                <a:cs typeface="Open Sans"/>
                <a:hlinkClick r:id="rId3"/>
              </a:rPr>
              <a:t>anonymisation</a:t>
            </a:r>
            <a:r>
              <a:rPr lang="en-US" sz="2450" dirty="0">
                <a:latin typeface="Open Sans"/>
                <a:ea typeface="Open Sans"/>
                <a:cs typeface="Open Sans"/>
                <a:hlinkClick r:id="rId3"/>
              </a:rPr>
              <a:t> plan</a:t>
            </a:r>
            <a:endParaRPr lang="en-US" sz="2450" dirty="0">
              <a:latin typeface="Open Sans"/>
              <a:ea typeface="Open Sans"/>
              <a:cs typeface="Open Sans"/>
            </a:endParaRPr>
          </a:p>
          <a:p>
            <a:endParaRPr lang="en-US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450" dirty="0">
                <a:latin typeface="Open Sans"/>
                <a:ea typeface="Open Sans"/>
                <a:cs typeface="Open Sans"/>
              </a:rPr>
              <a:t>	Identify, describe, plan </a:t>
            </a:r>
            <a:r>
              <a:rPr lang="en-US" sz="2450" dirty="0" err="1">
                <a:latin typeface="Open Sans"/>
                <a:ea typeface="Open Sans"/>
                <a:cs typeface="Open Sans"/>
              </a:rPr>
              <a:t>anonymisation</a:t>
            </a:r>
            <a:r>
              <a:rPr lang="en-US" sz="2450" dirty="0">
                <a:latin typeface="Open Sans"/>
                <a:ea typeface="Open Sans"/>
                <a:cs typeface="Open Sans"/>
              </a:rPr>
              <a:t> techniques</a:t>
            </a:r>
          </a:p>
          <a:p>
            <a:r>
              <a:rPr lang="en-US" sz="2450" dirty="0">
                <a:latin typeface="Open Sans"/>
                <a:ea typeface="Open Sans"/>
                <a:cs typeface="Open Sans"/>
              </a:rPr>
              <a:t>	Include data management plan! </a:t>
            </a:r>
          </a:p>
          <a:p>
            <a:endParaRPr lang="en-US" sz="2450" dirty="0">
              <a:latin typeface="Open Sans"/>
              <a:ea typeface="Open Sans"/>
              <a:cs typeface="Open Sans"/>
            </a:endParaRPr>
          </a:p>
          <a:p>
            <a:endParaRPr lang="en-US" sz="2450" dirty="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7846765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A9D239-795D-4E30-B36E-A2A332BE5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830501" cy="10287000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0A587DB7-E6AC-4118-A2D6-AE6777868E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30501" y="9743478"/>
            <a:ext cx="366070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https://doi.org/10.5281/zenodo.10782781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0488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825794-8667-4FF1-BF5D-F09101315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70" y="966787"/>
            <a:ext cx="15890925" cy="9120642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EF35B1CC-FAC2-476C-9A7D-6D8A823309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30501" y="9743478"/>
            <a:ext cx="366070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https://doi.org/10.5281/zenodo.10782781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460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8504029" cy="1483210"/>
            <a:chOff x="0" y="0"/>
            <a:chExt cx="2239744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39744" cy="390640"/>
            </a:xfrm>
            <a:custGeom>
              <a:avLst/>
              <a:gdLst/>
              <a:ahLst/>
              <a:cxnLst/>
              <a:rect l="l" t="t" r="r" b="b"/>
              <a:pathLst>
                <a:path w="2239744" h="390640">
                  <a:moveTo>
                    <a:pt x="91038" y="0"/>
                  </a:moveTo>
                  <a:lnTo>
                    <a:pt x="2148706" y="0"/>
                  </a:lnTo>
                  <a:cubicBezTo>
                    <a:pt x="2198985" y="0"/>
                    <a:pt x="2239744" y="40759"/>
                    <a:pt x="2239744" y="91038"/>
                  </a:cubicBezTo>
                  <a:lnTo>
                    <a:pt x="2239744" y="299601"/>
                  </a:lnTo>
                  <a:cubicBezTo>
                    <a:pt x="2239744" y="349880"/>
                    <a:pt x="2198985" y="390640"/>
                    <a:pt x="2148706" y="390640"/>
                  </a:cubicBezTo>
                  <a:lnTo>
                    <a:pt x="91038" y="390640"/>
                  </a:lnTo>
                  <a:cubicBezTo>
                    <a:pt x="40759" y="390640"/>
                    <a:pt x="0" y="349880"/>
                    <a:pt x="0" y="299601"/>
                  </a:cubicBezTo>
                  <a:lnTo>
                    <a:pt x="0" y="91038"/>
                  </a:lnTo>
                  <a:cubicBezTo>
                    <a:pt x="0" y="40759"/>
                    <a:pt x="40759" y="0"/>
                    <a:pt x="9103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239744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64587" y="7700444"/>
            <a:ext cx="1450636" cy="1193148"/>
          </a:xfrm>
          <a:custGeom>
            <a:avLst/>
            <a:gdLst/>
            <a:ahLst/>
            <a:cxnLst/>
            <a:rect l="l" t="t" r="r" b="b"/>
            <a:pathLst>
              <a:path w="1450636" h="1193148">
                <a:moveTo>
                  <a:pt x="0" y="0"/>
                </a:moveTo>
                <a:lnTo>
                  <a:pt x="1450636" y="0"/>
                </a:lnTo>
                <a:lnTo>
                  <a:pt x="1450636" y="1193148"/>
                </a:lnTo>
                <a:lnTo>
                  <a:pt x="0" y="11931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81483" y="1013901"/>
            <a:ext cx="10091608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History Cases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75510" y="2423738"/>
            <a:ext cx="6316719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b="1" spc="20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Email Mishap at HIV Clinic (2015)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64587" y="3194050"/>
            <a:ext cx="7064538" cy="370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London’s 56 Dean Street clinic accidentally exposed the emails of 781 patients by using ‘To’ instead of ‘Bcc’. The mistake revealed attendees of an HIV clinic and led to a £180,000 fine and major privacy concerns.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090123" y="2423738"/>
            <a:ext cx="6335894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b="1" spc="20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Hard Drives Sold on eBay (2010)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869613" y="3194050"/>
            <a:ext cx="6776916" cy="370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Brighton and Sussex NHS Trust was fined £325,000 after 252 hard drives with sensitive patient data were sold online. A contractor failed to destroy the drives, exposing thousands of records.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101992" y="7509944"/>
            <a:ext cx="11819897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b="1" spc="202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Would you classify these incidents as data management errors or </a:t>
            </a:r>
            <a:r>
              <a:rPr lang="en-US" sz="2499" b="1" spc="202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anonymisation</a:t>
            </a:r>
            <a:r>
              <a:rPr lang="en-US" sz="2499" b="1" spc="202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failures?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467024" y="9022583"/>
            <a:ext cx="8680254" cy="22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75"/>
              </a:lnSpc>
              <a:spcBef>
                <a:spcPct val="0"/>
              </a:spcBef>
            </a:pPr>
            <a:r>
              <a:rPr lang="en-US" sz="1500" i="1" u="sng" spc="12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  <a:hlinkClick r:id="rId5" tooltip="https://www.bbc.co.uk/news/technology-36247186#:~:text=%27Screwed%20up%27,email%20addresses%20of%20other%20patients."/>
              </a:rPr>
              <a:t>Case 1 2015</a:t>
            </a:r>
            <a:r>
              <a:rPr lang="en-US" sz="1500" i="1" spc="12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 - </a:t>
            </a:r>
            <a:r>
              <a:rPr lang="en-US" sz="1500" i="1" u="sng" spc="12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  <a:hlinkClick r:id="rId6" tooltip="https://www.bbc.co.uk/news/uk-england-sussex-18293565"/>
              </a:rPr>
              <a:t>Case 2 2010 </a:t>
            </a:r>
            <a:r>
              <a:rPr lang="en-US" sz="1500" i="1" spc="12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 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E11DDC4-4CCE-4D23-B6CB-ACD024DF282F}"/>
              </a:ext>
            </a:extLst>
          </p:cNvPr>
          <p:cNvGrpSpPr/>
          <p:nvPr/>
        </p:nvGrpSpPr>
        <p:grpSpPr>
          <a:xfrm>
            <a:off x="1228725" y="685800"/>
            <a:ext cx="10832646" cy="8733971"/>
            <a:chOff x="1228725" y="685800"/>
            <a:chExt cx="9734550" cy="769620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F627948-AD5C-4A0F-BA26-0B9C9BFB0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28725" y="685800"/>
              <a:ext cx="9734550" cy="679132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172E878-93F3-48E1-A95B-71DB576A2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8031" y="4429126"/>
              <a:ext cx="8963025" cy="3952875"/>
            </a:xfrm>
            <a:prstGeom prst="rect">
              <a:avLst/>
            </a:prstGeom>
          </p:spPr>
        </p:pic>
      </p:grpSp>
      <p:sp>
        <p:nvSpPr>
          <p:cNvPr id="7" name="Rectangle 1">
            <a:extLst>
              <a:ext uri="{FF2B5EF4-FFF2-40B4-BE49-F238E27FC236}">
                <a16:creationId xmlns:a16="http://schemas.microsoft.com/office/drawing/2014/main" id="{052443EB-42B6-40BC-AB56-CCDEC35181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30501" y="9743478"/>
            <a:ext cx="366070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https://doi.org/10.5281/zenodo.10782781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74488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5">
            <a:extLst>
              <a:ext uri="{FF2B5EF4-FFF2-40B4-BE49-F238E27FC236}">
                <a16:creationId xmlns:a16="http://schemas.microsoft.com/office/drawing/2014/main" id="{62C5315C-5CEB-890C-C990-AFB90DAA1631}"/>
              </a:ext>
            </a:extLst>
          </p:cNvPr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023E91-AFED-4526-8FEF-EFAE8ED02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584" y="1974081"/>
            <a:ext cx="11058302" cy="592714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C5656FB-99DD-452E-86E5-03E21D79E8E4}"/>
              </a:ext>
            </a:extLst>
          </p:cNvPr>
          <p:cNvSpPr txBox="1"/>
          <p:nvPr/>
        </p:nvSpPr>
        <p:spPr>
          <a:xfrm>
            <a:off x="769257" y="8167778"/>
            <a:ext cx="14833599" cy="2354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Understand </a:t>
            </a: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your trade-offs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when </a:t>
            </a: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anonymising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: information value of your research data, privacy risks of your participants, benefits of data </a:t>
            </a: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anonymisation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 and sharing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If needed, consider controlled access (e.g., when retaining utility of the data or when full </a:t>
            </a: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anonymisation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 is not possible)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2200" dirty="0">
                <a:latin typeface="Open Sans"/>
                <a:ea typeface="Open Sans"/>
                <a:cs typeface="Open Sans"/>
              </a:rPr>
              <a:t>Re-assess re-identification risks</a:t>
            </a:r>
            <a:endParaRPr lang="en-US" sz="2200" dirty="0">
              <a:latin typeface="Open Sans"/>
              <a:ea typeface="Open Sans"/>
              <a:cs typeface="Open Sans"/>
            </a:endParaRP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Open Sans"/>
                <a:cs typeface="Open Sans"/>
              </a:rPr>
              <a:t> </a:t>
            </a:r>
          </a:p>
        </p:txBody>
      </p:sp>
      <p:grpSp>
        <p:nvGrpSpPr>
          <p:cNvPr id="31" name="Group 2">
            <a:extLst>
              <a:ext uri="{FF2B5EF4-FFF2-40B4-BE49-F238E27FC236}">
                <a16:creationId xmlns:a16="http://schemas.microsoft.com/office/drawing/2014/main" id="{AF18B755-D295-4F75-9A86-954BAF526443}"/>
              </a:ext>
            </a:extLst>
          </p:cNvPr>
          <p:cNvGrpSpPr/>
          <p:nvPr/>
        </p:nvGrpSpPr>
        <p:grpSpPr>
          <a:xfrm>
            <a:off x="-1783388" y="246221"/>
            <a:ext cx="15179220" cy="1483210"/>
            <a:chOff x="0" y="0"/>
            <a:chExt cx="3519923" cy="390640"/>
          </a:xfrm>
        </p:grpSpPr>
        <p:sp>
          <p:nvSpPr>
            <p:cNvPr id="33" name="Freeform 3">
              <a:extLst>
                <a:ext uri="{FF2B5EF4-FFF2-40B4-BE49-F238E27FC236}">
                  <a16:creationId xmlns:a16="http://schemas.microsoft.com/office/drawing/2014/main" id="{0C64BDFD-CF6F-45F2-AAF5-4E8EADF79661}"/>
                </a:ext>
              </a:extLst>
            </p:cNvPr>
            <p:cNvSpPr/>
            <p:nvPr/>
          </p:nvSpPr>
          <p:spPr>
            <a:xfrm>
              <a:off x="0" y="0"/>
              <a:ext cx="3519923" cy="390640"/>
            </a:xfrm>
            <a:custGeom>
              <a:avLst/>
              <a:gdLst/>
              <a:ahLst/>
              <a:cxnLst/>
              <a:rect l="l" t="t" r="r" b="b"/>
              <a:pathLst>
                <a:path w="3519923" h="390640">
                  <a:moveTo>
                    <a:pt x="57928" y="0"/>
                  </a:moveTo>
                  <a:lnTo>
                    <a:pt x="3461995" y="0"/>
                  </a:lnTo>
                  <a:cubicBezTo>
                    <a:pt x="3493988" y="0"/>
                    <a:pt x="3519923" y="25935"/>
                    <a:pt x="3519923" y="57928"/>
                  </a:cubicBezTo>
                  <a:lnTo>
                    <a:pt x="3519923" y="332711"/>
                  </a:lnTo>
                  <a:cubicBezTo>
                    <a:pt x="3519923" y="364704"/>
                    <a:pt x="3493988" y="390640"/>
                    <a:pt x="3461995" y="390640"/>
                  </a:cubicBezTo>
                  <a:lnTo>
                    <a:pt x="57928" y="390640"/>
                  </a:lnTo>
                  <a:cubicBezTo>
                    <a:pt x="25935" y="390640"/>
                    <a:pt x="0" y="364704"/>
                    <a:pt x="0" y="332711"/>
                  </a:cubicBezTo>
                  <a:lnTo>
                    <a:pt x="0" y="57928"/>
                  </a:lnTo>
                  <a:cubicBezTo>
                    <a:pt x="0" y="25935"/>
                    <a:pt x="25935" y="0"/>
                    <a:pt x="5792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34" name="TextBox 4">
              <a:extLst>
                <a:ext uri="{FF2B5EF4-FFF2-40B4-BE49-F238E27FC236}">
                  <a16:creationId xmlns:a16="http://schemas.microsoft.com/office/drawing/2014/main" id="{15110AEC-6137-4890-B357-6C439E901EEF}"/>
                </a:ext>
              </a:extLst>
            </p:cNvPr>
            <p:cNvSpPr txBox="1"/>
            <p:nvPr/>
          </p:nvSpPr>
          <p:spPr>
            <a:xfrm>
              <a:off x="0" y="-19050"/>
              <a:ext cx="3519923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36" name="TextBox 6">
            <a:extLst>
              <a:ext uri="{FF2B5EF4-FFF2-40B4-BE49-F238E27FC236}">
                <a16:creationId xmlns:a16="http://schemas.microsoft.com/office/drawing/2014/main" id="{4BD988A6-BCA6-445E-8D36-CD8203FC61CD}"/>
              </a:ext>
            </a:extLst>
          </p:cNvPr>
          <p:cNvSpPr txBox="1"/>
          <p:nvPr/>
        </p:nvSpPr>
        <p:spPr>
          <a:xfrm>
            <a:off x="925026" y="598888"/>
            <a:ext cx="12474969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</a:rPr>
              <a:t>Final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296419336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E48844-2F82-41E9-8680-7D5B8CE318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09" t="12232" r="1650" b="2023"/>
          <a:stretch/>
        </p:blipFill>
        <p:spPr>
          <a:xfrm>
            <a:off x="288820" y="5697791"/>
            <a:ext cx="9291485" cy="3121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4E8A13-B724-433F-B61E-C26F6AB96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1351"/>
          <a:stretch/>
        </p:blipFill>
        <p:spPr>
          <a:xfrm>
            <a:off x="328765" y="2246811"/>
            <a:ext cx="9291485" cy="26889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C54CC7-E62C-4821-8AB2-9B29F3187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0250" y="2031998"/>
            <a:ext cx="7552303" cy="733158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D94E632-9693-43EA-BC30-027425C1727A}"/>
              </a:ext>
            </a:extLst>
          </p:cNvPr>
          <p:cNvSpPr txBox="1"/>
          <p:nvPr/>
        </p:nvSpPr>
        <p:spPr>
          <a:xfrm>
            <a:off x="10566699" y="9625876"/>
            <a:ext cx="100530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i="1">
                <a:solidFill>
                  <a:srgbClr val="222222"/>
                </a:solidFill>
                <a:effectLst/>
                <a:latin typeface="-apple-system"/>
              </a:rPr>
              <a:t>Sci Data</a:t>
            </a:r>
            <a:r>
              <a:rPr lang="it-IT" sz="1400" b="0" i="0">
                <a:solidFill>
                  <a:srgbClr val="222222"/>
                </a:solidFill>
                <a:effectLst/>
                <a:latin typeface="-apple-system"/>
              </a:rPr>
              <a:t> </a:t>
            </a:r>
            <a:r>
              <a:rPr lang="it-IT" sz="1400" b="1" i="0">
                <a:solidFill>
                  <a:srgbClr val="222222"/>
                </a:solidFill>
                <a:effectLst/>
                <a:latin typeface="-apple-system"/>
              </a:rPr>
              <a:t>11</a:t>
            </a:r>
            <a:r>
              <a:rPr lang="it-IT" sz="1400" b="0" i="0">
                <a:solidFill>
                  <a:srgbClr val="222222"/>
                </a:solidFill>
                <a:effectLst/>
                <a:latin typeface="-apple-system"/>
              </a:rPr>
              <a:t>, 149 (2024). https://doi.org/10.1038/s41597-024-02978-x</a:t>
            </a:r>
            <a:endParaRPr lang="en-GB" sz="1400"/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D4FAB5C2-2D53-7606-F5B7-1EDD2DA18234}"/>
              </a:ext>
            </a:extLst>
          </p:cNvPr>
          <p:cNvGrpSpPr/>
          <p:nvPr/>
        </p:nvGrpSpPr>
        <p:grpSpPr>
          <a:xfrm>
            <a:off x="-1826931" y="588904"/>
            <a:ext cx="15179220" cy="1555540"/>
            <a:chOff x="0" y="-19050"/>
            <a:chExt cx="3519923" cy="40969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A05596EE-6DE9-F393-0B63-3FA6DA14E05B}"/>
                </a:ext>
              </a:extLst>
            </p:cNvPr>
            <p:cNvSpPr/>
            <p:nvPr/>
          </p:nvSpPr>
          <p:spPr>
            <a:xfrm>
              <a:off x="0" y="0"/>
              <a:ext cx="3519923" cy="390640"/>
            </a:xfrm>
            <a:custGeom>
              <a:avLst/>
              <a:gdLst/>
              <a:ahLst/>
              <a:cxnLst/>
              <a:rect l="l" t="t" r="r" b="b"/>
              <a:pathLst>
                <a:path w="3519923" h="390640">
                  <a:moveTo>
                    <a:pt x="57928" y="0"/>
                  </a:moveTo>
                  <a:lnTo>
                    <a:pt x="3461995" y="0"/>
                  </a:lnTo>
                  <a:cubicBezTo>
                    <a:pt x="3493988" y="0"/>
                    <a:pt x="3519923" y="25935"/>
                    <a:pt x="3519923" y="57928"/>
                  </a:cubicBezTo>
                  <a:lnTo>
                    <a:pt x="3519923" y="332711"/>
                  </a:lnTo>
                  <a:cubicBezTo>
                    <a:pt x="3519923" y="364704"/>
                    <a:pt x="3493988" y="390640"/>
                    <a:pt x="3461995" y="390640"/>
                  </a:cubicBezTo>
                  <a:lnTo>
                    <a:pt x="57928" y="390640"/>
                  </a:lnTo>
                  <a:cubicBezTo>
                    <a:pt x="25935" y="390640"/>
                    <a:pt x="0" y="364704"/>
                    <a:pt x="0" y="332711"/>
                  </a:cubicBezTo>
                  <a:lnTo>
                    <a:pt x="0" y="57928"/>
                  </a:lnTo>
                  <a:cubicBezTo>
                    <a:pt x="0" y="25935"/>
                    <a:pt x="25935" y="0"/>
                    <a:pt x="5792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6" name="TextBox 4">
              <a:extLst>
                <a:ext uri="{FF2B5EF4-FFF2-40B4-BE49-F238E27FC236}">
                  <a16:creationId xmlns:a16="http://schemas.microsoft.com/office/drawing/2014/main" id="{52A7B38B-785D-CC4A-F24B-B0AB2D00AD98}"/>
                </a:ext>
              </a:extLst>
            </p:cNvPr>
            <p:cNvSpPr txBox="1"/>
            <p:nvPr/>
          </p:nvSpPr>
          <p:spPr>
            <a:xfrm>
              <a:off x="0" y="-19050"/>
              <a:ext cx="3519923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15" name="TextBox 6">
            <a:extLst>
              <a:ext uri="{FF2B5EF4-FFF2-40B4-BE49-F238E27FC236}">
                <a16:creationId xmlns:a16="http://schemas.microsoft.com/office/drawing/2014/main" id="{DC98345B-FA81-87D5-3FAE-A0E5225167E8}"/>
              </a:ext>
            </a:extLst>
          </p:cNvPr>
          <p:cNvSpPr txBox="1"/>
          <p:nvPr/>
        </p:nvSpPr>
        <p:spPr>
          <a:xfrm>
            <a:off x="881483" y="1013901"/>
            <a:ext cx="12474969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</a:rPr>
              <a:t>Data sharing examples</a:t>
            </a:r>
          </a:p>
        </p:txBody>
      </p:sp>
    </p:spTree>
    <p:extLst>
      <p:ext uri="{BB962C8B-B14F-4D97-AF65-F5344CB8AC3E}">
        <p14:creationId xmlns:p14="http://schemas.microsoft.com/office/powerpoint/2010/main" val="216811865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225692-295C-C12A-7967-7E6D3C9B9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>
            <a:extLst>
              <a:ext uri="{FF2B5EF4-FFF2-40B4-BE49-F238E27FC236}">
                <a16:creationId xmlns:a16="http://schemas.microsoft.com/office/drawing/2014/main" id="{FBE3FBE5-4841-284D-5502-95E24C7773A5}"/>
              </a:ext>
            </a:extLst>
          </p:cNvPr>
          <p:cNvGrpSpPr/>
          <p:nvPr/>
        </p:nvGrpSpPr>
        <p:grpSpPr>
          <a:xfrm>
            <a:off x="-1826931" y="661234"/>
            <a:ext cx="15179220" cy="1483210"/>
            <a:chOff x="0" y="0"/>
            <a:chExt cx="3519923" cy="390640"/>
          </a:xfrm>
        </p:grpSpPr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4801CFF0-49DA-EA12-2CE7-1455EE245B51}"/>
                </a:ext>
              </a:extLst>
            </p:cNvPr>
            <p:cNvSpPr/>
            <p:nvPr/>
          </p:nvSpPr>
          <p:spPr>
            <a:xfrm>
              <a:off x="0" y="0"/>
              <a:ext cx="3519923" cy="390640"/>
            </a:xfrm>
            <a:custGeom>
              <a:avLst/>
              <a:gdLst/>
              <a:ahLst/>
              <a:cxnLst/>
              <a:rect l="l" t="t" r="r" b="b"/>
              <a:pathLst>
                <a:path w="3519923" h="390640">
                  <a:moveTo>
                    <a:pt x="57928" y="0"/>
                  </a:moveTo>
                  <a:lnTo>
                    <a:pt x="3461995" y="0"/>
                  </a:lnTo>
                  <a:cubicBezTo>
                    <a:pt x="3493988" y="0"/>
                    <a:pt x="3519923" y="25935"/>
                    <a:pt x="3519923" y="57928"/>
                  </a:cubicBezTo>
                  <a:lnTo>
                    <a:pt x="3519923" y="332711"/>
                  </a:lnTo>
                  <a:cubicBezTo>
                    <a:pt x="3519923" y="364704"/>
                    <a:pt x="3493988" y="390640"/>
                    <a:pt x="3461995" y="390640"/>
                  </a:cubicBezTo>
                  <a:lnTo>
                    <a:pt x="57928" y="390640"/>
                  </a:lnTo>
                  <a:cubicBezTo>
                    <a:pt x="25935" y="390640"/>
                    <a:pt x="0" y="364704"/>
                    <a:pt x="0" y="332711"/>
                  </a:cubicBezTo>
                  <a:lnTo>
                    <a:pt x="0" y="57928"/>
                  </a:lnTo>
                  <a:cubicBezTo>
                    <a:pt x="0" y="25935"/>
                    <a:pt x="25935" y="0"/>
                    <a:pt x="5792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12721556-CF28-55AB-DA62-1ABCA4602335}"/>
                </a:ext>
              </a:extLst>
            </p:cNvPr>
            <p:cNvSpPr txBox="1"/>
            <p:nvPr/>
          </p:nvSpPr>
          <p:spPr>
            <a:xfrm>
              <a:off x="0" y="-19050"/>
              <a:ext cx="3519923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8" name="TextBox 6">
            <a:extLst>
              <a:ext uri="{FF2B5EF4-FFF2-40B4-BE49-F238E27FC236}">
                <a16:creationId xmlns:a16="http://schemas.microsoft.com/office/drawing/2014/main" id="{D4C052D2-1595-0D72-2ACA-A5A67682025C}"/>
              </a:ext>
            </a:extLst>
          </p:cNvPr>
          <p:cNvSpPr txBox="1"/>
          <p:nvPr/>
        </p:nvSpPr>
        <p:spPr>
          <a:xfrm>
            <a:off x="881483" y="1013901"/>
            <a:ext cx="12474969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</a:rPr>
              <a:t>Data sharing examples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EABE1F-C876-B30F-9AFA-DF083C294CF2}"/>
              </a:ext>
            </a:extLst>
          </p:cNvPr>
          <p:cNvSpPr txBox="1"/>
          <p:nvPr/>
        </p:nvSpPr>
        <p:spPr>
          <a:xfrm>
            <a:off x="7772400" y="4914900"/>
            <a:ext cx="274320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3"/>
              </a:rPr>
              <a:t>https://physionet.org/content/patient-level-data-covid-ms/1.0.1/</a:t>
            </a:r>
            <a:endParaRPr lang="en-US"/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r>
              <a:rPr lang="en-US">
                <a:ea typeface="+mn-lt"/>
                <a:cs typeface="+mn-lt"/>
                <a:hlinkClick r:id="rId4"/>
              </a:rPr>
              <a:t>https://www.nature.com/articles/s41597-024-02978-x</a:t>
            </a:r>
            <a:r>
              <a:rPr lang="en-US">
                <a:ea typeface="+mn-lt"/>
                <a:cs typeface="+mn-lt"/>
              </a:rPr>
              <a:t> </a:t>
            </a:r>
            <a:endParaRPr lang="en-US"/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084E48C-98FE-4448-C7E7-79B691730B1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3125" r="14935" b="136"/>
          <a:stretch>
            <a:fillRect/>
          </a:stretch>
        </p:blipFill>
        <p:spPr>
          <a:xfrm>
            <a:off x="856545" y="2246811"/>
            <a:ext cx="12524844" cy="761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93144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476E34-5483-494C-9A03-20D81ACE0A67}"/>
              </a:ext>
            </a:extLst>
          </p:cNvPr>
          <p:cNvSpPr txBox="1"/>
          <p:nvPr/>
        </p:nvSpPr>
        <p:spPr>
          <a:xfrm>
            <a:off x="287224" y="3873538"/>
            <a:ext cx="17314976" cy="67646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GB" sz="2450" dirty="0">
                <a:latin typeface="Open Sans"/>
                <a:ea typeface="Open Sans"/>
                <a:cs typeface="Open Sans"/>
              </a:rPr>
              <a:t>“</a:t>
            </a:r>
            <a:r>
              <a:rPr lang="en-GB" sz="2450" b="0" i="0" dirty="0">
                <a:effectLst/>
                <a:latin typeface="Open Sans"/>
                <a:ea typeface="Open Sans"/>
                <a:cs typeface="Open Sans"/>
              </a:rPr>
              <a:t>find biological markers that will improve the diagnosis and treatment of mental health and learning disorders” </a:t>
            </a:r>
          </a:p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sz="2450" b="0" i="0" dirty="0">
                <a:effectLst/>
                <a:latin typeface="Open Sans"/>
                <a:ea typeface="Open Sans"/>
                <a:cs typeface="Open Sans"/>
              </a:rPr>
              <a:t>Open imaging data (MRI/EEG) are </a:t>
            </a:r>
            <a:r>
              <a:rPr lang="en-GB" sz="2450" b="1" i="0" dirty="0">
                <a:effectLst/>
                <a:latin typeface="Open Sans"/>
                <a:ea typeface="Open Sans"/>
                <a:cs typeface="Open Sans"/>
              </a:rPr>
              <a:t>fully anonymized </a:t>
            </a:r>
            <a:r>
              <a:rPr lang="en-GB" sz="2450" b="0" i="0" dirty="0">
                <a:effectLst/>
                <a:latin typeface="Open Sans"/>
                <a:ea typeface="Open Sans"/>
                <a:cs typeface="Open Sans"/>
              </a:rPr>
              <a:t>by removing any potential protected health information identifiers, including identifying facial features from anatomical images, and randomizing the timing of release.</a:t>
            </a:r>
          </a:p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sz="2450" dirty="0">
                <a:effectLst/>
                <a:latin typeface="Open Sans"/>
                <a:ea typeface="Open Sans"/>
                <a:cs typeface="Open Sans"/>
              </a:rPr>
              <a:t>Some data are protected by a Data Usage Agreement (DUA), but no protected health identifiers are present. 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GB" sz="2450" dirty="0">
                <a:latin typeface="Open Sans"/>
                <a:ea typeface="Open Sans"/>
                <a:cs typeface="Open Sans"/>
              </a:rPr>
              <a:t>(De-identified data with safeguarded access!) </a:t>
            </a:r>
            <a:endParaRPr lang="en-GB" sz="2450" b="1" i="0" dirty="0">
              <a:effectLst/>
              <a:latin typeface="Open Sans"/>
              <a:ea typeface="Open Sans"/>
              <a:cs typeface="Open Sans"/>
            </a:endParaRPr>
          </a:p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sz="2450" b="1" i="0" dirty="0">
                <a:effectLst/>
                <a:latin typeface="Open Sans"/>
                <a:ea typeface="Open Sans"/>
                <a:cs typeface="Open Sans"/>
              </a:rPr>
              <a:t>Anonymised data used for several data Science Competitions using the HBN dataset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GB" sz="2450" b="0" i="0" dirty="0">
                <a:solidFill>
                  <a:srgbClr val="292B2C"/>
                </a:solidFill>
                <a:effectLst/>
                <a:latin typeface="Open Sans"/>
                <a:ea typeface="Open Sans"/>
                <a:cs typeface="Open Sans"/>
              </a:rPr>
              <a:t>Global Challenge: </a:t>
            </a:r>
            <a:r>
              <a:rPr lang="en-GB" sz="2450" b="1" i="0" dirty="0">
                <a:solidFill>
                  <a:srgbClr val="555555"/>
                </a:solidFill>
                <a:effectLst/>
                <a:latin typeface="Open Sans"/>
                <a:ea typeface="Open Sans"/>
                <a:cs typeface="Open Sans"/>
              </a:rPr>
              <a:t>Relating Physical Activity to Problematic Internet Use</a:t>
            </a:r>
            <a:r>
              <a:rPr lang="en-GB" sz="2450" b="0" i="0" dirty="0">
                <a:solidFill>
                  <a:srgbClr val="292B2C"/>
                </a:solidFill>
                <a:effectLst/>
                <a:latin typeface="Open Sans"/>
                <a:ea typeface="Open Sans"/>
                <a:cs typeface="Open Sans"/>
              </a:rPr>
              <a:t>. CMI, Kaggle. </a:t>
            </a:r>
            <a:endParaRPr lang="en-GB" sz="2450" dirty="0">
              <a:solidFill>
                <a:srgbClr val="292B2C"/>
              </a:solidFill>
              <a:latin typeface="Open Sans"/>
              <a:ea typeface="Open Sans"/>
              <a:cs typeface="Open Sans"/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GB" sz="2450" b="0" i="0" dirty="0">
                <a:solidFill>
                  <a:srgbClr val="292B2C"/>
                </a:solidFill>
                <a:effectLst/>
                <a:latin typeface="Open Sans"/>
                <a:ea typeface="Open Sans"/>
                <a:cs typeface="Open Sans"/>
              </a:rPr>
              <a:t>(demographic, psychological assessments, internet use patterns) </a:t>
            </a:r>
          </a:p>
          <a:p>
            <a:pPr>
              <a:lnSpc>
                <a:spcPct val="150000"/>
              </a:lnSpc>
            </a:pPr>
            <a:endParaRPr lang="en-GB" sz="2450" b="0" i="0" dirty="0"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endParaRPr lang="en-GB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7" name="Picture 3" descr="International Neuroimaging Data-">
            <a:extLst>
              <a:ext uri="{FF2B5EF4-FFF2-40B4-BE49-F238E27FC236}">
                <a16:creationId xmlns:a16="http://schemas.microsoft.com/office/drawing/2014/main" id="{66A5B713-62ED-4F9A-B8F4-4C916CD970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451"/>
          <a:stretch/>
        </p:blipFill>
        <p:spPr bwMode="auto">
          <a:xfrm>
            <a:off x="487371" y="2246811"/>
            <a:ext cx="8169258" cy="1163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2">
            <a:extLst>
              <a:ext uri="{FF2B5EF4-FFF2-40B4-BE49-F238E27FC236}">
                <a16:creationId xmlns:a16="http://schemas.microsoft.com/office/drawing/2014/main" id="{A3407B20-F521-4D67-9A3F-56783A644D7C}"/>
              </a:ext>
            </a:extLst>
          </p:cNvPr>
          <p:cNvGrpSpPr/>
          <p:nvPr/>
        </p:nvGrpSpPr>
        <p:grpSpPr>
          <a:xfrm>
            <a:off x="-1826931" y="661234"/>
            <a:ext cx="15179220" cy="1483210"/>
            <a:chOff x="0" y="0"/>
            <a:chExt cx="3519923" cy="390640"/>
          </a:xfrm>
        </p:grpSpPr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971F802F-FB3D-4CC2-ACDC-E69232037127}"/>
                </a:ext>
              </a:extLst>
            </p:cNvPr>
            <p:cNvSpPr/>
            <p:nvPr/>
          </p:nvSpPr>
          <p:spPr>
            <a:xfrm>
              <a:off x="0" y="0"/>
              <a:ext cx="3519923" cy="390640"/>
            </a:xfrm>
            <a:custGeom>
              <a:avLst/>
              <a:gdLst/>
              <a:ahLst/>
              <a:cxnLst/>
              <a:rect l="l" t="t" r="r" b="b"/>
              <a:pathLst>
                <a:path w="3519923" h="390640">
                  <a:moveTo>
                    <a:pt x="57928" y="0"/>
                  </a:moveTo>
                  <a:lnTo>
                    <a:pt x="3461995" y="0"/>
                  </a:lnTo>
                  <a:cubicBezTo>
                    <a:pt x="3493988" y="0"/>
                    <a:pt x="3519923" y="25935"/>
                    <a:pt x="3519923" y="57928"/>
                  </a:cubicBezTo>
                  <a:lnTo>
                    <a:pt x="3519923" y="332711"/>
                  </a:lnTo>
                  <a:cubicBezTo>
                    <a:pt x="3519923" y="364704"/>
                    <a:pt x="3493988" y="390640"/>
                    <a:pt x="3461995" y="390640"/>
                  </a:cubicBezTo>
                  <a:lnTo>
                    <a:pt x="57928" y="390640"/>
                  </a:lnTo>
                  <a:cubicBezTo>
                    <a:pt x="25935" y="390640"/>
                    <a:pt x="0" y="364704"/>
                    <a:pt x="0" y="332711"/>
                  </a:cubicBezTo>
                  <a:lnTo>
                    <a:pt x="0" y="57928"/>
                  </a:lnTo>
                  <a:cubicBezTo>
                    <a:pt x="0" y="25935"/>
                    <a:pt x="25935" y="0"/>
                    <a:pt x="5792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C26AD1DB-958B-41C7-8548-594A9DF061D2}"/>
                </a:ext>
              </a:extLst>
            </p:cNvPr>
            <p:cNvSpPr txBox="1"/>
            <p:nvPr/>
          </p:nvSpPr>
          <p:spPr>
            <a:xfrm>
              <a:off x="0" y="-19050"/>
              <a:ext cx="3519923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8" name="TextBox 6">
            <a:extLst>
              <a:ext uri="{FF2B5EF4-FFF2-40B4-BE49-F238E27FC236}">
                <a16:creationId xmlns:a16="http://schemas.microsoft.com/office/drawing/2014/main" id="{0E104FDF-48F2-4D8A-AC45-2C8C34DEFD22}"/>
              </a:ext>
            </a:extLst>
          </p:cNvPr>
          <p:cNvSpPr txBox="1"/>
          <p:nvPr/>
        </p:nvSpPr>
        <p:spPr>
          <a:xfrm>
            <a:off x="881483" y="1013901"/>
            <a:ext cx="12474969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</a:rPr>
              <a:t>Data sharing examples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358666-655B-4724-8A2F-9879B4BE10D7}"/>
              </a:ext>
            </a:extLst>
          </p:cNvPr>
          <p:cNvSpPr txBox="1"/>
          <p:nvPr/>
        </p:nvSpPr>
        <p:spPr>
          <a:xfrm>
            <a:off x="8323089" y="2500948"/>
            <a:ext cx="10058400" cy="5975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GB" sz="2450" b="0" i="0" dirty="0">
                <a:effectLst/>
                <a:latin typeface="Open Sans"/>
                <a:ea typeface="Open Sans"/>
                <a:cs typeface="Open Sans"/>
              </a:rPr>
              <a:t>Biobank of data from 10,000 New York area participants (ages 5–21</a:t>
            </a:r>
            <a:r>
              <a:rPr lang="en-GB" sz="2450" dirty="0">
                <a:latin typeface="Open Sans"/>
                <a:ea typeface="Open Sans"/>
                <a:cs typeface="Open Sans"/>
              </a:rPr>
              <a:t>)</a:t>
            </a:r>
            <a:endParaRPr lang="en-GB" sz="2450" b="0" i="0" dirty="0">
              <a:effectLst/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31651670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52C3D5-325D-1DE6-3FC7-9D869D90A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>
            <a:extLst>
              <a:ext uri="{FF2B5EF4-FFF2-40B4-BE49-F238E27FC236}">
                <a16:creationId xmlns:a16="http://schemas.microsoft.com/office/drawing/2014/main" id="{F1AECB47-3F08-AEC4-687C-6617AE87BB52}"/>
              </a:ext>
            </a:extLst>
          </p:cNvPr>
          <p:cNvGrpSpPr/>
          <p:nvPr/>
        </p:nvGrpSpPr>
        <p:grpSpPr>
          <a:xfrm>
            <a:off x="-1826931" y="661234"/>
            <a:ext cx="15179220" cy="1483210"/>
            <a:chOff x="0" y="0"/>
            <a:chExt cx="3519923" cy="390640"/>
          </a:xfrm>
        </p:grpSpPr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A28E22D7-B42E-7E87-D9E9-2ECB363C4E23}"/>
                </a:ext>
              </a:extLst>
            </p:cNvPr>
            <p:cNvSpPr/>
            <p:nvPr/>
          </p:nvSpPr>
          <p:spPr>
            <a:xfrm>
              <a:off x="0" y="0"/>
              <a:ext cx="3519923" cy="390640"/>
            </a:xfrm>
            <a:custGeom>
              <a:avLst/>
              <a:gdLst/>
              <a:ahLst/>
              <a:cxnLst/>
              <a:rect l="l" t="t" r="r" b="b"/>
              <a:pathLst>
                <a:path w="3519923" h="390640">
                  <a:moveTo>
                    <a:pt x="57928" y="0"/>
                  </a:moveTo>
                  <a:lnTo>
                    <a:pt x="3461995" y="0"/>
                  </a:lnTo>
                  <a:cubicBezTo>
                    <a:pt x="3493988" y="0"/>
                    <a:pt x="3519923" y="25935"/>
                    <a:pt x="3519923" y="57928"/>
                  </a:cubicBezTo>
                  <a:lnTo>
                    <a:pt x="3519923" y="332711"/>
                  </a:lnTo>
                  <a:cubicBezTo>
                    <a:pt x="3519923" y="364704"/>
                    <a:pt x="3493988" y="390640"/>
                    <a:pt x="3461995" y="390640"/>
                  </a:cubicBezTo>
                  <a:lnTo>
                    <a:pt x="57928" y="390640"/>
                  </a:lnTo>
                  <a:cubicBezTo>
                    <a:pt x="25935" y="390640"/>
                    <a:pt x="0" y="364704"/>
                    <a:pt x="0" y="332711"/>
                  </a:cubicBezTo>
                  <a:lnTo>
                    <a:pt x="0" y="57928"/>
                  </a:lnTo>
                  <a:cubicBezTo>
                    <a:pt x="0" y="25935"/>
                    <a:pt x="25935" y="0"/>
                    <a:pt x="5792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522AD4ED-5A81-3D20-C444-836837089A7E}"/>
                </a:ext>
              </a:extLst>
            </p:cNvPr>
            <p:cNvSpPr txBox="1"/>
            <p:nvPr/>
          </p:nvSpPr>
          <p:spPr>
            <a:xfrm>
              <a:off x="0" y="-19050"/>
              <a:ext cx="3519923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8" name="TextBox 6">
            <a:extLst>
              <a:ext uri="{FF2B5EF4-FFF2-40B4-BE49-F238E27FC236}">
                <a16:creationId xmlns:a16="http://schemas.microsoft.com/office/drawing/2014/main" id="{24E6D9B4-99EA-354E-624C-A22F8F760831}"/>
              </a:ext>
            </a:extLst>
          </p:cNvPr>
          <p:cNvSpPr txBox="1"/>
          <p:nvPr/>
        </p:nvSpPr>
        <p:spPr>
          <a:xfrm>
            <a:off x="881483" y="1013901"/>
            <a:ext cx="12474969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</a:rPr>
              <a:t>Data sharing examples</a:t>
            </a:r>
          </a:p>
        </p:txBody>
      </p:sp>
      <p:pic>
        <p:nvPicPr>
          <p:cNvPr id="4" name="Picture 3" descr="OpenNeuro - Wikipedia">
            <a:extLst>
              <a:ext uri="{FF2B5EF4-FFF2-40B4-BE49-F238E27FC236}">
                <a16:creationId xmlns:a16="http://schemas.microsoft.com/office/drawing/2014/main" id="{40A60735-F511-1835-3D84-34ED5C736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945" y="2563524"/>
            <a:ext cx="2438400" cy="18764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731547-082E-690F-D269-513E1E6B2E03}"/>
              </a:ext>
            </a:extLst>
          </p:cNvPr>
          <p:cNvSpPr txBox="1"/>
          <p:nvPr/>
        </p:nvSpPr>
        <p:spPr>
          <a:xfrm>
            <a:off x="8268418" y="9637862"/>
            <a:ext cx="750929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https://openneuro.org/datasets/ds004466/versions/1.0.3</a:t>
            </a:r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6972C19-5B89-7CEB-BE96-AAC466E11F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9005" r="35532" b="-385"/>
          <a:stretch>
            <a:fillRect/>
          </a:stretch>
        </p:blipFill>
        <p:spPr>
          <a:xfrm>
            <a:off x="3399231" y="2580874"/>
            <a:ext cx="10316329" cy="681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4080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F1CA2D1-5CE3-43BB-961E-9A79D9F36733}"/>
              </a:ext>
            </a:extLst>
          </p:cNvPr>
          <p:cNvGrpSpPr/>
          <p:nvPr/>
        </p:nvGrpSpPr>
        <p:grpSpPr>
          <a:xfrm>
            <a:off x="-1826931" y="661234"/>
            <a:ext cx="15179220" cy="1483210"/>
            <a:chOff x="0" y="0"/>
            <a:chExt cx="3519923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B4B7174-C87A-4924-ABF9-FDAC92FAB9A9}"/>
                </a:ext>
              </a:extLst>
            </p:cNvPr>
            <p:cNvSpPr/>
            <p:nvPr/>
          </p:nvSpPr>
          <p:spPr>
            <a:xfrm>
              <a:off x="0" y="0"/>
              <a:ext cx="3519923" cy="390640"/>
            </a:xfrm>
            <a:custGeom>
              <a:avLst/>
              <a:gdLst/>
              <a:ahLst/>
              <a:cxnLst/>
              <a:rect l="l" t="t" r="r" b="b"/>
              <a:pathLst>
                <a:path w="3519923" h="390640">
                  <a:moveTo>
                    <a:pt x="57928" y="0"/>
                  </a:moveTo>
                  <a:lnTo>
                    <a:pt x="3461995" y="0"/>
                  </a:lnTo>
                  <a:cubicBezTo>
                    <a:pt x="3493988" y="0"/>
                    <a:pt x="3519923" y="25935"/>
                    <a:pt x="3519923" y="57928"/>
                  </a:cubicBezTo>
                  <a:lnTo>
                    <a:pt x="3519923" y="332711"/>
                  </a:lnTo>
                  <a:cubicBezTo>
                    <a:pt x="3519923" y="364704"/>
                    <a:pt x="3493988" y="390640"/>
                    <a:pt x="3461995" y="390640"/>
                  </a:cubicBezTo>
                  <a:lnTo>
                    <a:pt x="57928" y="390640"/>
                  </a:lnTo>
                  <a:cubicBezTo>
                    <a:pt x="25935" y="390640"/>
                    <a:pt x="0" y="364704"/>
                    <a:pt x="0" y="332711"/>
                  </a:cubicBezTo>
                  <a:lnTo>
                    <a:pt x="0" y="57928"/>
                  </a:lnTo>
                  <a:cubicBezTo>
                    <a:pt x="0" y="25935"/>
                    <a:pt x="25935" y="0"/>
                    <a:pt x="5792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D033026-41E6-42AE-80BC-6BFEBE50FEF1}"/>
                </a:ext>
              </a:extLst>
            </p:cNvPr>
            <p:cNvSpPr txBox="1"/>
            <p:nvPr/>
          </p:nvSpPr>
          <p:spPr>
            <a:xfrm>
              <a:off x="0" y="-19050"/>
              <a:ext cx="3519923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TextBox 6">
            <a:extLst>
              <a:ext uri="{FF2B5EF4-FFF2-40B4-BE49-F238E27FC236}">
                <a16:creationId xmlns:a16="http://schemas.microsoft.com/office/drawing/2014/main" id="{643FA189-AE5E-4BF1-AF07-6A64BF50C16C}"/>
              </a:ext>
            </a:extLst>
          </p:cNvPr>
          <p:cNvSpPr txBox="1"/>
          <p:nvPr/>
        </p:nvSpPr>
        <p:spPr>
          <a:xfrm>
            <a:off x="881483" y="1013901"/>
            <a:ext cx="12474969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</a:rPr>
              <a:t>Learning resources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CCD9AA-9EA9-45AB-8B3B-E30647EACB0E}"/>
              </a:ext>
            </a:extLst>
          </p:cNvPr>
          <p:cNvSpPr txBox="1"/>
          <p:nvPr/>
        </p:nvSpPr>
        <p:spPr>
          <a:xfrm>
            <a:off x="710033" y="2497111"/>
            <a:ext cx="15316200" cy="80098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GB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dirty="0">
                <a:latin typeface="Open Sans"/>
                <a:ea typeface="Open Sans"/>
                <a:cs typeface="Open Sans"/>
              </a:rPr>
              <a:t>UK Data Service- How to anonymise qualitative and quantitative data</a:t>
            </a:r>
          </a:p>
          <a:p>
            <a:r>
              <a:rPr lang="en-GB" sz="2450" dirty="0">
                <a:latin typeface="Open Sans"/>
                <a:ea typeface="Open Sans"/>
                <a:cs typeface="Open Sans"/>
                <a:hlinkClick r:id="rId2"/>
              </a:rPr>
              <a:t>https://ukdataservice.ac.uk/learning-hub/research-data-management/#anonymisation</a:t>
            </a:r>
            <a:r>
              <a:rPr lang="en-GB" sz="2450" dirty="0">
                <a:latin typeface="Open Sans"/>
                <a:ea typeface="Open Sans"/>
                <a:cs typeface="Open Sans"/>
              </a:rPr>
              <a:t>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dirty="0">
                <a:latin typeface="Open Sans"/>
                <a:ea typeface="Open Sans"/>
                <a:cs typeface="Open Sans"/>
              </a:rPr>
              <a:t>UK Data Service- Data Management / Anonymisation</a:t>
            </a:r>
          </a:p>
          <a:p>
            <a:r>
              <a:rPr lang="en-GB" sz="2450" dirty="0">
                <a:latin typeface="Open Sans"/>
                <a:ea typeface="Open Sans"/>
                <a:cs typeface="Open Sans"/>
                <a:hlinkClick r:id="rId3"/>
              </a:rPr>
              <a:t>https://ukdataservice.ac.uk/app/uploads/2021_04_16_ukds_anonymisationv2.pdf</a:t>
            </a:r>
            <a:endParaRPr lang="en-GB" sz="2450" dirty="0">
              <a:latin typeface="Open Sans"/>
              <a:ea typeface="Open Sans"/>
              <a:cs typeface="Open Sans"/>
            </a:endParaRPr>
          </a:p>
          <a:p>
            <a:endParaRPr lang="en-GB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dirty="0">
                <a:latin typeface="Open Sans"/>
                <a:ea typeface="Open Sans"/>
                <a:cs typeface="Open Sans"/>
              </a:rPr>
              <a:t>ICO - How do we ensure anonymisation is effective? </a:t>
            </a:r>
          </a:p>
          <a:p>
            <a:r>
              <a:rPr lang="en-GB" sz="2450" dirty="0">
                <a:latin typeface="Open Sans"/>
                <a:ea typeface="Open Sans"/>
                <a:cs typeface="Open Sans"/>
                <a:hlinkClick r:id="rId4"/>
              </a:rPr>
              <a:t>https://ico.org.uk/media2/migrated/4018606/chapter-2-anonymisation-draft.pdf</a:t>
            </a:r>
            <a:r>
              <a:rPr lang="en-GB" sz="2450" dirty="0">
                <a:latin typeface="Open Sans"/>
                <a:ea typeface="Open Sans"/>
                <a:cs typeface="Open Sans"/>
              </a:rPr>
              <a:t>   </a:t>
            </a:r>
          </a:p>
          <a:p>
            <a:endParaRPr lang="en-GB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dirty="0">
                <a:latin typeface="Open Sans"/>
                <a:ea typeface="Open Sans"/>
                <a:cs typeface="Open Sans"/>
              </a:rPr>
              <a:t>Singapore University-  Guide to basic anonymisation </a:t>
            </a:r>
          </a:p>
          <a:p>
            <a:r>
              <a:rPr lang="en-GB" sz="2450" b="0" i="0" dirty="0">
                <a:solidFill>
                  <a:srgbClr val="000000"/>
                </a:solidFill>
                <a:effectLst/>
                <a:latin typeface="Open Sans"/>
                <a:ea typeface="Open Sans"/>
                <a:cs typeface="Segoe UI"/>
                <a:hlinkClick r:id="rId5"/>
              </a:rPr>
              <a:t>https://researchguides.smu.edu.sg/ld.php?content_id=51316292</a:t>
            </a:r>
            <a:endParaRPr lang="en-GB" sz="2450" b="0" i="0" dirty="0">
              <a:solidFill>
                <a:srgbClr val="000000"/>
              </a:solidFill>
              <a:effectLst/>
              <a:latin typeface="Open Sans"/>
              <a:ea typeface="Open Sans"/>
              <a:cs typeface="Segoe UI"/>
            </a:endParaRPr>
          </a:p>
          <a:p>
            <a:r>
              <a:rPr lang="en-GB" sz="2450" b="0" i="0" dirty="0">
                <a:solidFill>
                  <a:srgbClr val="000000"/>
                </a:solidFill>
                <a:effectLst/>
                <a:latin typeface="Open Sans"/>
                <a:ea typeface="Open Sans"/>
                <a:cs typeface="Segoe UI"/>
                <a:hlinkClick r:id="rId6"/>
              </a:rPr>
              <a:t>https://www.pdpc.gov.sg/-/media/files/pdpc/pdf-files/advisory-guidelines/guide-to-basic-anonymisation-(updated-24-july-2024).pdf</a:t>
            </a:r>
            <a:r>
              <a:rPr lang="en-GB" sz="2450" b="0" i="0" dirty="0">
                <a:solidFill>
                  <a:srgbClr val="000000"/>
                </a:solidFill>
                <a:effectLst/>
                <a:latin typeface="Open Sans"/>
                <a:ea typeface="Open Sans"/>
                <a:cs typeface="Segoe UI"/>
              </a:rPr>
              <a:t>  </a:t>
            </a:r>
            <a:endParaRPr lang="en-GB" sz="2450">
              <a:latin typeface="Open Sans"/>
              <a:ea typeface="Open Sans"/>
              <a:cs typeface="Segoe UI"/>
            </a:endParaRPr>
          </a:p>
          <a:p>
            <a:endParaRPr lang="en-GB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50" dirty="0">
                <a:latin typeface="Open Sans"/>
                <a:ea typeface="Open Sans"/>
                <a:cs typeface="Open Sans"/>
              </a:rPr>
              <a:t>Radboud University: Anonymisation plan template</a:t>
            </a:r>
          </a:p>
          <a:p>
            <a:r>
              <a:rPr kumimoji="0" lang="en-US" altLang="en-US" sz="2450" b="0" i="0" u="none" strike="noStrike" cap="none" normalizeH="0" baseline="0" dirty="0">
                <a:ln>
                  <a:noFill/>
                </a:ln>
                <a:effectLst/>
                <a:latin typeface="Open Sans"/>
                <a:ea typeface="Open Sans"/>
                <a:cs typeface="Open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https://doi.org/10.5281/zenodo.10782781</a:t>
            </a:r>
            <a:r>
              <a:rPr lang="en-US" altLang="en-US" sz="2450" dirty="0">
                <a:latin typeface="Open Sans"/>
                <a:ea typeface="Open Sans"/>
                <a:cs typeface="Open Sans"/>
              </a:rPr>
              <a:t> </a:t>
            </a:r>
            <a:endParaRPr lang="en-US" altLang="en-US" sz="2450" b="0" i="0" u="none" strike="noStrike" cap="none" normalizeH="0" baseline="0">
              <a:ln>
                <a:noFill/>
              </a:ln>
              <a:effectLst/>
              <a:latin typeface="Open Sans"/>
              <a:ea typeface="Open Sans"/>
              <a:cs typeface="Arial"/>
            </a:endParaRPr>
          </a:p>
          <a:p>
            <a:endParaRPr lang="en-GB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sz="2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58522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07CAE96-D21F-492E-85D1-9A2C27F905AE}"/>
              </a:ext>
            </a:extLst>
          </p:cNvPr>
          <p:cNvGrpSpPr/>
          <p:nvPr/>
        </p:nvGrpSpPr>
        <p:grpSpPr>
          <a:xfrm>
            <a:off x="-1826931" y="661234"/>
            <a:ext cx="15179220" cy="1483210"/>
            <a:chOff x="0" y="0"/>
            <a:chExt cx="3519923" cy="39064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BE3F9A9-1BEC-44BE-B121-809A61E6AE7C}"/>
                </a:ext>
              </a:extLst>
            </p:cNvPr>
            <p:cNvSpPr/>
            <p:nvPr/>
          </p:nvSpPr>
          <p:spPr>
            <a:xfrm>
              <a:off x="0" y="0"/>
              <a:ext cx="3519923" cy="390640"/>
            </a:xfrm>
            <a:custGeom>
              <a:avLst/>
              <a:gdLst/>
              <a:ahLst/>
              <a:cxnLst/>
              <a:rect l="l" t="t" r="r" b="b"/>
              <a:pathLst>
                <a:path w="3519923" h="390640">
                  <a:moveTo>
                    <a:pt x="57928" y="0"/>
                  </a:moveTo>
                  <a:lnTo>
                    <a:pt x="3461995" y="0"/>
                  </a:lnTo>
                  <a:cubicBezTo>
                    <a:pt x="3493988" y="0"/>
                    <a:pt x="3519923" y="25935"/>
                    <a:pt x="3519923" y="57928"/>
                  </a:cubicBezTo>
                  <a:lnTo>
                    <a:pt x="3519923" y="332711"/>
                  </a:lnTo>
                  <a:cubicBezTo>
                    <a:pt x="3519923" y="364704"/>
                    <a:pt x="3493988" y="390640"/>
                    <a:pt x="3461995" y="390640"/>
                  </a:cubicBezTo>
                  <a:lnTo>
                    <a:pt x="57928" y="390640"/>
                  </a:lnTo>
                  <a:cubicBezTo>
                    <a:pt x="25935" y="390640"/>
                    <a:pt x="0" y="364704"/>
                    <a:pt x="0" y="332711"/>
                  </a:cubicBezTo>
                  <a:lnTo>
                    <a:pt x="0" y="57928"/>
                  </a:lnTo>
                  <a:cubicBezTo>
                    <a:pt x="0" y="25935"/>
                    <a:pt x="25935" y="0"/>
                    <a:pt x="5792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7EB1E72-3759-4449-A18C-E0DF4F96F22E}"/>
                </a:ext>
              </a:extLst>
            </p:cNvPr>
            <p:cNvSpPr txBox="1"/>
            <p:nvPr/>
          </p:nvSpPr>
          <p:spPr>
            <a:xfrm>
              <a:off x="0" y="-19050"/>
              <a:ext cx="3519923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TextBox 6">
            <a:extLst>
              <a:ext uri="{FF2B5EF4-FFF2-40B4-BE49-F238E27FC236}">
                <a16:creationId xmlns:a16="http://schemas.microsoft.com/office/drawing/2014/main" id="{E9AFF44F-A3FC-498C-B41D-57C7A5813B4A}"/>
              </a:ext>
            </a:extLst>
          </p:cNvPr>
          <p:cNvSpPr txBox="1"/>
          <p:nvPr/>
        </p:nvSpPr>
        <p:spPr>
          <a:xfrm>
            <a:off x="881483" y="1013901"/>
            <a:ext cx="12474969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45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</a:rPr>
              <a:t>Thank you / Questions?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24D80C-69E6-54EF-1B2B-130DF19735BA}"/>
              </a:ext>
            </a:extLst>
          </p:cNvPr>
          <p:cNvSpPr txBox="1"/>
          <p:nvPr/>
        </p:nvSpPr>
        <p:spPr>
          <a:xfrm>
            <a:off x="10652545" y="9278444"/>
            <a:ext cx="762107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hlinkClick r:id="rId2"/>
              </a:rPr>
              <a:t>https://forms.office.com/e/UQEr3VCESs</a:t>
            </a:r>
            <a:endParaRPr lang="en-US" sz="2400" dirty="0"/>
          </a:p>
        </p:txBody>
      </p:sp>
      <p:pic>
        <p:nvPicPr>
          <p:cNvPr id="7" name="Picture 6" descr="A qr code on a screen&#10;&#10;AI-generated content may be incorrect.">
            <a:extLst>
              <a:ext uri="{FF2B5EF4-FFF2-40B4-BE49-F238E27FC236}">
                <a16:creationId xmlns:a16="http://schemas.microsoft.com/office/drawing/2014/main" id="{62D9A785-CB5D-4363-9E29-AC1D30AC0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8935" y="3428783"/>
            <a:ext cx="5666707" cy="57471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EF83E2-2A76-70BF-1761-D117B39DE4B8}"/>
              </a:ext>
            </a:extLst>
          </p:cNvPr>
          <p:cNvSpPr txBox="1"/>
          <p:nvPr/>
        </p:nvSpPr>
        <p:spPr>
          <a:xfrm>
            <a:off x="10977433" y="2685054"/>
            <a:ext cx="572465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Open Sans"/>
                <a:ea typeface="Open Sans"/>
                <a:cs typeface="Open Sans"/>
              </a:rPr>
              <a:t>Please provide us feedback :)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5EBFD3-C73C-28F0-BCF0-04928508BB1C}"/>
              </a:ext>
            </a:extLst>
          </p:cNvPr>
          <p:cNvSpPr txBox="1"/>
          <p:nvPr/>
        </p:nvSpPr>
        <p:spPr>
          <a:xfrm>
            <a:off x="750854" y="2731220"/>
            <a:ext cx="572465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Open Sans"/>
                <a:ea typeface="Open Sans"/>
                <a:cs typeface="Open Sans"/>
              </a:rPr>
              <a:t>The materials from this course can be found in our GitHub repository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6F1568-A51C-FE3E-8A95-3EDB2B298660}"/>
              </a:ext>
            </a:extLst>
          </p:cNvPr>
          <p:cNvSpPr txBox="1"/>
          <p:nvPr/>
        </p:nvSpPr>
        <p:spPr>
          <a:xfrm>
            <a:off x="558906" y="7640894"/>
            <a:ext cx="897335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Open Sans"/>
                <a:ea typeface="Open Sans"/>
                <a:cs typeface="Open Sans"/>
              </a:rPr>
              <a:t>https://github.com/BioRDM/data-anonymisation-workshop/</a:t>
            </a:r>
          </a:p>
        </p:txBody>
      </p:sp>
      <p:pic>
        <p:nvPicPr>
          <p:cNvPr id="11" name="Picture 10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36326DE4-0AE3-4A27-E353-9D11D9D00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2358" y="4148993"/>
            <a:ext cx="294322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568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8504029" cy="1483210"/>
            <a:chOff x="0" y="0"/>
            <a:chExt cx="2239744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39744" cy="390640"/>
            </a:xfrm>
            <a:custGeom>
              <a:avLst/>
              <a:gdLst/>
              <a:ahLst/>
              <a:cxnLst/>
              <a:rect l="l" t="t" r="r" b="b"/>
              <a:pathLst>
                <a:path w="2239744" h="390640">
                  <a:moveTo>
                    <a:pt x="91038" y="0"/>
                  </a:moveTo>
                  <a:lnTo>
                    <a:pt x="2148706" y="0"/>
                  </a:lnTo>
                  <a:cubicBezTo>
                    <a:pt x="2198985" y="0"/>
                    <a:pt x="2239744" y="40759"/>
                    <a:pt x="2239744" y="91038"/>
                  </a:cubicBezTo>
                  <a:lnTo>
                    <a:pt x="2239744" y="299601"/>
                  </a:lnTo>
                  <a:cubicBezTo>
                    <a:pt x="2239744" y="349880"/>
                    <a:pt x="2198985" y="390640"/>
                    <a:pt x="2148706" y="390640"/>
                  </a:cubicBezTo>
                  <a:lnTo>
                    <a:pt x="91038" y="390640"/>
                  </a:lnTo>
                  <a:cubicBezTo>
                    <a:pt x="40759" y="390640"/>
                    <a:pt x="0" y="349880"/>
                    <a:pt x="0" y="299601"/>
                  </a:cubicBezTo>
                  <a:lnTo>
                    <a:pt x="0" y="91038"/>
                  </a:lnTo>
                  <a:cubicBezTo>
                    <a:pt x="0" y="40759"/>
                    <a:pt x="40759" y="0"/>
                    <a:pt x="91038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239744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81483" y="1013901"/>
            <a:ext cx="10091608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History Cases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6423" y="2423738"/>
            <a:ext cx="6738566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b="1" spc="20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Netflix Prize Re-identification (2006)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06423" y="3194050"/>
            <a:ext cx="7064538" cy="3079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Netflix released an </a:t>
            </a:r>
            <a:r>
              <a:rPr lang="en-US" sz="2499" spc="202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anonymised</a:t>
            </a: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movie rating dataset for a $1M contest. Researchers cross-referenced it with IMDb and re-identified users, proving that </a:t>
            </a:r>
            <a:r>
              <a:rPr lang="en-US" sz="2499" spc="202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anonymisation</a:t>
            </a:r>
            <a:r>
              <a:rPr lang="en-US" sz="2499" spc="202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was insufficient.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62285" y="2423738"/>
            <a:ext cx="6335894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b="1" spc="20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Myki Travel Data Leak (2018)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35389" y="3006421"/>
            <a:ext cx="7389687" cy="370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Victorian government released anonymised public transport data for research. Researchers re-identified individuals by analysing travel patterns — even identifying themselves — exposing risks in granular data sharing.</a:t>
            </a:r>
          </a:p>
        </p:txBody>
      </p:sp>
      <p:sp>
        <p:nvSpPr>
          <p:cNvPr id="11" name="Freeform 11"/>
          <p:cNvSpPr/>
          <p:nvPr/>
        </p:nvSpPr>
        <p:spPr>
          <a:xfrm>
            <a:off x="1258798" y="7700444"/>
            <a:ext cx="1450636" cy="1193148"/>
          </a:xfrm>
          <a:custGeom>
            <a:avLst/>
            <a:gdLst/>
            <a:ahLst/>
            <a:cxnLst/>
            <a:rect l="l" t="t" r="r" b="b"/>
            <a:pathLst>
              <a:path w="1450636" h="1193148">
                <a:moveTo>
                  <a:pt x="0" y="0"/>
                </a:moveTo>
                <a:lnTo>
                  <a:pt x="1450636" y="0"/>
                </a:lnTo>
                <a:lnTo>
                  <a:pt x="1450636" y="1193148"/>
                </a:lnTo>
                <a:lnTo>
                  <a:pt x="0" y="11931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096203" y="7509944"/>
            <a:ext cx="11819897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b="1" spc="202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Would you classify these incidents as data management errors or </a:t>
            </a:r>
            <a:r>
              <a:rPr lang="en-US" sz="2499" b="1" spc="202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anonymisation</a:t>
            </a:r>
            <a:r>
              <a:rPr lang="en-US" sz="2499" b="1" spc="202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failures?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467024" y="9022583"/>
            <a:ext cx="8680254" cy="22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75"/>
              </a:lnSpc>
              <a:spcBef>
                <a:spcPct val="0"/>
              </a:spcBef>
            </a:pPr>
            <a:r>
              <a:rPr lang="en-US" sz="1500" i="1" u="sng" spc="12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  <a:hlinkClick r:id="rId5" tooltip="https://www.futurelearn.com/info/courses/data-for-health-and-care/0/steps/41188?utm_source=chatgpt.com"/>
              </a:rPr>
              <a:t>Case 3 2006</a:t>
            </a:r>
            <a:r>
              <a:rPr lang="en-US" sz="1500" i="1" spc="12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 - </a:t>
            </a:r>
            <a:r>
              <a:rPr lang="en-US" sz="1500" i="1" u="sng" spc="12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  <a:hlinkClick r:id="rId6" tooltip="https://arxiv.org/pdf/1908.05004"/>
              </a:rPr>
              <a:t>Case 4 2018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10271415" cy="1483210"/>
            <a:chOff x="0" y="0"/>
            <a:chExt cx="2705229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5228" cy="390640"/>
            </a:xfrm>
            <a:custGeom>
              <a:avLst/>
              <a:gdLst/>
              <a:ahLst/>
              <a:cxnLst/>
              <a:rect l="l" t="t" r="r" b="b"/>
              <a:pathLst>
                <a:path w="2705228" h="390640">
                  <a:moveTo>
                    <a:pt x="75373" y="0"/>
                  </a:moveTo>
                  <a:lnTo>
                    <a:pt x="2629855" y="0"/>
                  </a:lnTo>
                  <a:cubicBezTo>
                    <a:pt x="2649845" y="0"/>
                    <a:pt x="2669017" y="7941"/>
                    <a:pt x="2683152" y="22076"/>
                  </a:cubicBezTo>
                  <a:cubicBezTo>
                    <a:pt x="2697287" y="36212"/>
                    <a:pt x="2705228" y="55383"/>
                    <a:pt x="2705228" y="75373"/>
                  </a:cubicBezTo>
                  <a:lnTo>
                    <a:pt x="2705228" y="315266"/>
                  </a:lnTo>
                  <a:cubicBezTo>
                    <a:pt x="2705228" y="356894"/>
                    <a:pt x="2671483" y="390640"/>
                    <a:pt x="2629855" y="390640"/>
                  </a:cubicBezTo>
                  <a:lnTo>
                    <a:pt x="75373" y="390640"/>
                  </a:lnTo>
                  <a:cubicBezTo>
                    <a:pt x="33746" y="390640"/>
                    <a:pt x="0" y="356894"/>
                    <a:pt x="0" y="315266"/>
                  </a:cubicBezTo>
                  <a:lnTo>
                    <a:pt x="0" y="75373"/>
                  </a:lnTo>
                  <a:cubicBezTo>
                    <a:pt x="0" y="33746"/>
                    <a:pt x="33746" y="0"/>
                    <a:pt x="75373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705229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421188" y="3645263"/>
            <a:ext cx="7151105" cy="31284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Privacy protection and research ethics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Legal compliance  (GDPR)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Data sharing (internal &amp; external) 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Public trust (transparency)</a:t>
            </a:r>
          </a:p>
          <a:p>
            <a:pPr marL="539749" lvl="1" indent="-269875" algn="l">
              <a:lnSpc>
                <a:spcPts val="4999"/>
              </a:lnSpc>
              <a:buFont typeface="Arial"/>
              <a:buChar char="•"/>
            </a:pPr>
            <a:r>
              <a:rPr lang="en-US" sz="2499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Reduce costs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81483" y="1013901"/>
            <a:ext cx="10091608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 Anonymisation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21188" y="2450258"/>
            <a:ext cx="8329956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b="1" spc="20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Why?</a:t>
            </a:r>
          </a:p>
        </p:txBody>
      </p:sp>
      <p:sp>
        <p:nvSpPr>
          <p:cNvPr id="9" name="AutoShape 9"/>
          <p:cNvSpPr/>
          <p:nvPr/>
        </p:nvSpPr>
        <p:spPr>
          <a:xfrm flipH="1">
            <a:off x="9035941" y="2566234"/>
            <a:ext cx="19050" cy="548580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878465" y="3753737"/>
            <a:ext cx="7974377" cy="2485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5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complete and irreversible removal of any information that could lead to an individual being identified, either from the removed information itself or this information combined with other data.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682970" y="7644508"/>
            <a:ext cx="1995746" cy="2323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875"/>
              </a:lnSpc>
              <a:spcBef>
                <a:spcPct val="0"/>
              </a:spcBef>
            </a:pPr>
            <a:r>
              <a:rPr lang="en-US" sz="1500" i="1" u="sng" spc="12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  <a:hlinkClick r:id="rId3" tooltip="https://data-protection.ed.ac.uk/guidance/specialised-guidance/anonymisation-personal-data"/>
              </a:rPr>
              <a:t>Definition by UoE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A9CE72-941F-64AA-5524-C04AC4432DC3}"/>
              </a:ext>
            </a:extLst>
          </p:cNvPr>
          <p:cNvSpPr txBox="1"/>
          <p:nvPr/>
        </p:nvSpPr>
        <p:spPr>
          <a:xfrm>
            <a:off x="697624" y="8707070"/>
            <a:ext cx="14843233" cy="8463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50" b="1" dirty="0">
                <a:latin typeface="Open Sans"/>
                <a:ea typeface="Open Sans"/>
                <a:cs typeface="Open Sans"/>
              </a:rPr>
              <a:t>An effective anonymisation reduces the likelihood of someone being identified or identifiable to a sufficiently remote level.</a:t>
            </a:r>
            <a:r>
              <a:rPr lang="en-US" sz="2450" b="1" dirty="0">
                <a:latin typeface="Open Sans"/>
                <a:ea typeface="Open Sans"/>
                <a:cs typeface="Open Sans"/>
              </a:rPr>
              <a:t>​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26931" y="661234"/>
            <a:ext cx="8153131" cy="1483210"/>
            <a:chOff x="0" y="0"/>
            <a:chExt cx="2147327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47327" cy="390640"/>
            </a:xfrm>
            <a:custGeom>
              <a:avLst/>
              <a:gdLst/>
              <a:ahLst/>
              <a:cxnLst/>
              <a:rect l="l" t="t" r="r" b="b"/>
              <a:pathLst>
                <a:path w="2147327" h="390640">
                  <a:moveTo>
                    <a:pt x="94956" y="0"/>
                  </a:moveTo>
                  <a:lnTo>
                    <a:pt x="2052370" y="0"/>
                  </a:lnTo>
                  <a:cubicBezTo>
                    <a:pt x="2077554" y="0"/>
                    <a:pt x="2101707" y="10004"/>
                    <a:pt x="2119515" y="27812"/>
                  </a:cubicBezTo>
                  <a:cubicBezTo>
                    <a:pt x="2137323" y="45620"/>
                    <a:pt x="2147327" y="69772"/>
                    <a:pt x="2147327" y="94956"/>
                  </a:cubicBezTo>
                  <a:lnTo>
                    <a:pt x="2147327" y="295683"/>
                  </a:lnTo>
                  <a:cubicBezTo>
                    <a:pt x="2147327" y="320867"/>
                    <a:pt x="2137323" y="345020"/>
                    <a:pt x="2119515" y="362827"/>
                  </a:cubicBezTo>
                  <a:cubicBezTo>
                    <a:pt x="2101707" y="380635"/>
                    <a:pt x="2077554" y="390640"/>
                    <a:pt x="2052370" y="390640"/>
                  </a:cubicBezTo>
                  <a:lnTo>
                    <a:pt x="94956" y="390640"/>
                  </a:lnTo>
                  <a:cubicBezTo>
                    <a:pt x="69772" y="390640"/>
                    <a:pt x="45620" y="380635"/>
                    <a:pt x="27812" y="362827"/>
                  </a:cubicBezTo>
                  <a:cubicBezTo>
                    <a:pt x="10004" y="345020"/>
                    <a:pt x="0" y="320867"/>
                    <a:pt x="0" y="295683"/>
                  </a:cubicBezTo>
                  <a:lnTo>
                    <a:pt x="0" y="94956"/>
                  </a:lnTo>
                  <a:cubicBezTo>
                    <a:pt x="0" y="69772"/>
                    <a:pt x="10004" y="45620"/>
                    <a:pt x="27812" y="27812"/>
                  </a:cubicBezTo>
                  <a:cubicBezTo>
                    <a:pt x="45620" y="10004"/>
                    <a:pt x="69772" y="0"/>
                    <a:pt x="949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147327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47278" y="8091391"/>
            <a:ext cx="1604402" cy="1604402"/>
          </a:xfrm>
          <a:custGeom>
            <a:avLst/>
            <a:gdLst/>
            <a:ahLst/>
            <a:cxnLst/>
            <a:rect l="l" t="t" r="r" b="b"/>
            <a:pathLst>
              <a:path w="1604402" h="1604402">
                <a:moveTo>
                  <a:pt x="0" y="0"/>
                </a:moveTo>
                <a:lnTo>
                  <a:pt x="1604401" y="0"/>
                </a:lnTo>
                <a:lnTo>
                  <a:pt x="1604401" y="1604402"/>
                </a:lnTo>
                <a:lnTo>
                  <a:pt x="0" y="16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81483" y="1013901"/>
            <a:ext cx="5242224" cy="80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4"/>
              </a:lnSpc>
            </a:pPr>
            <a:r>
              <a:rPr lang="en-US" sz="5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Personal Data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96670" y="2565400"/>
            <a:ext cx="13967479" cy="5052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2499" spc="1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“personal data’ means </a:t>
            </a:r>
            <a:r>
              <a:rPr lang="en-US" sz="2499" b="1" spc="100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any information relating to an identified or identifiable natural person (‘data subject</a:t>
            </a:r>
            <a:r>
              <a:rPr lang="en-US" sz="2499" spc="1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’);​</a:t>
            </a:r>
          </a:p>
          <a:p>
            <a:pPr algn="l">
              <a:lnSpc>
                <a:spcPts val="4999"/>
              </a:lnSpc>
            </a:pPr>
            <a:r>
              <a:rPr lang="en-US" sz="2499" spc="1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 identifiable natural person is </a:t>
            </a:r>
            <a:r>
              <a:rPr lang="en-US" sz="2499" b="1" spc="100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one who can be identified, directly or indirectly</a:t>
            </a:r>
            <a:r>
              <a:rPr lang="en-US" sz="2499" spc="1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, in particular by reference to an identifier such as a </a:t>
            </a:r>
            <a:r>
              <a:rPr lang="en-US" sz="2499" b="1" spc="100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name, an identification number, location data, an online identifier </a:t>
            </a:r>
            <a:r>
              <a:rPr lang="en-US" sz="2499" spc="1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or to one or more factors specific to the </a:t>
            </a:r>
            <a:r>
              <a:rPr lang="en-US" sz="2499" b="1" spc="100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physical, physiological, genetic, mental, economic, cultural or social identity </a:t>
            </a:r>
            <a:r>
              <a:rPr lang="en-US" sz="2499" spc="1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of that natural person”.​</a:t>
            </a:r>
          </a:p>
          <a:p>
            <a:pPr algn="l">
              <a:lnSpc>
                <a:spcPts val="4999"/>
              </a:lnSpc>
            </a:pPr>
            <a:endParaRPr lang="en-US" sz="2499" spc="1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467024" y="9022583"/>
            <a:ext cx="8680254" cy="22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75"/>
              </a:lnSpc>
              <a:spcBef>
                <a:spcPct val="0"/>
              </a:spcBef>
            </a:pPr>
            <a:r>
              <a:rPr lang="en-US" sz="1500" i="1" spc="12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https://ico.org.uk/for-organisations/uk-gdpr-guidance-and-resources/​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560086" y="1517263"/>
            <a:ext cx="8329956" cy="629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2450" b="1" spc="226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By UK GDPR</a:t>
            </a:r>
            <a:endParaRPr lang="en-US" sz="2450" b="1" spc="226" dirty="0">
              <a:solidFill>
                <a:srgbClr val="000000"/>
              </a:solidFill>
              <a:latin typeface="Open Sans Bold"/>
              <a:ea typeface="Open Sans Bold"/>
              <a:cs typeface="Open Sans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4579</Words>
  <Application>Microsoft Office PowerPoint</Application>
  <PresentationFormat>Custom</PresentationFormat>
  <Paragraphs>1040</Paragraphs>
  <Slides>67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8" baseType="lpstr">
      <vt:lpstr>Open Sans Bold</vt:lpstr>
      <vt:lpstr>Open Sans</vt:lpstr>
      <vt:lpstr>Calibri</vt:lpstr>
      <vt:lpstr>Open Sans Italics</vt:lpstr>
      <vt:lpstr>Menlo</vt:lpstr>
      <vt:lpstr>Calibri,Sans-Serif</vt:lpstr>
      <vt:lpstr>-apple-system</vt:lpstr>
      <vt:lpstr>Arial</vt:lpstr>
      <vt:lpstr>Arial,Sans-Serif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Anonymisation</dc:title>
  <dc:creator>Livia Scorza</dc:creator>
  <cp:lastModifiedBy>Livia Scorza</cp:lastModifiedBy>
  <cp:revision>317</cp:revision>
  <dcterms:created xsi:type="dcterms:W3CDTF">2006-08-16T00:00:00Z</dcterms:created>
  <dcterms:modified xsi:type="dcterms:W3CDTF">2025-06-05T10:44:40Z</dcterms:modified>
  <dc:identifier>DAGoupKphDc</dc:identifier>
</cp:coreProperties>
</file>

<file path=docProps/thumbnail.jpeg>
</file>